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handoutMasterIdLst>
    <p:handoutMasterId r:id="rId18"/>
  </p:handoutMasterIdLst>
  <p:sldIdLst>
    <p:sldId id="406" r:id="rId3"/>
    <p:sldId id="416" r:id="rId4"/>
    <p:sldId id="430" r:id="rId5"/>
    <p:sldId id="431" r:id="rId6"/>
    <p:sldId id="436" r:id="rId7"/>
    <p:sldId id="421" r:id="rId8"/>
    <p:sldId id="432" r:id="rId9"/>
    <p:sldId id="435" r:id="rId10"/>
    <p:sldId id="414" r:id="rId11"/>
    <p:sldId id="413" r:id="rId12"/>
    <p:sldId id="422" r:id="rId13"/>
    <p:sldId id="429" r:id="rId14"/>
    <p:sldId id="427" r:id="rId15"/>
    <p:sldId id="428" r:id="rId16"/>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E00"/>
    <a:srgbClr val="0066FF"/>
    <a:srgbClr val="FFCC66"/>
    <a:srgbClr val="DBDBDB"/>
    <a:srgbClr val="B6B6B6"/>
    <a:srgbClr val="FF3300"/>
    <a:srgbClr val="3399FF"/>
    <a:srgbClr val="FF6600"/>
    <a:srgbClr val="0033CC"/>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9" autoAdjust="0"/>
    <p:restoredTop sz="94660"/>
  </p:normalViewPr>
  <p:slideViewPr>
    <p:cSldViewPr>
      <p:cViewPr varScale="1">
        <p:scale>
          <a:sx n="111" d="100"/>
          <a:sy n="111" d="100"/>
        </p:scale>
        <p:origin x="133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B6082848-58F3-4720-8AE9-3586A236550F}" type="datetimeFigureOut">
              <a:rPr lang="de-DE" smtClean="0"/>
              <a:t>10.06.2024</a:t>
            </a:fld>
            <a:endParaRPr lang="de-DE"/>
          </a:p>
        </p:txBody>
      </p:sp>
      <p:sp>
        <p:nvSpPr>
          <p:cNvPr id="4" name="Fußzeilenplatzhalter 3"/>
          <p:cNvSpPr>
            <a:spLocks noGrp="1"/>
          </p:cNvSpPr>
          <p:nvPr>
            <p:ph type="ftr" sz="quarter" idx="2"/>
          </p:nvPr>
        </p:nvSpPr>
        <p:spPr>
          <a:xfrm>
            <a:off x="1"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FB9E3885-54FD-4F65-8E59-0E4EEDA07A40}" type="slidenum">
              <a:rPr lang="de-DE" smtClean="0"/>
              <a:t>‹Nr.›</a:t>
            </a:fld>
            <a:endParaRPr lang="de-DE"/>
          </a:p>
        </p:txBody>
      </p:sp>
    </p:spTree>
    <p:extLst>
      <p:ext uri="{BB962C8B-B14F-4D97-AF65-F5344CB8AC3E}">
        <p14:creationId xmlns:p14="http://schemas.microsoft.com/office/powerpoint/2010/main" val="2955424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FEE585E-BE88-47BA-B442-BAF7005572B3}" type="datetimeFigureOut">
              <a:rPr lang="de-DE" smtClean="0"/>
              <a:t>10.06.2024</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D0EFCCA8-47C1-4381-A69F-6B38D1DA00F9}" type="slidenum">
              <a:rPr lang="de-DE" smtClean="0"/>
              <a:t>‹Nr.›</a:t>
            </a:fld>
            <a:endParaRPr lang="de-DE"/>
          </a:p>
        </p:txBody>
      </p:sp>
    </p:spTree>
    <p:extLst>
      <p:ext uri="{BB962C8B-B14F-4D97-AF65-F5344CB8AC3E}">
        <p14:creationId xmlns:p14="http://schemas.microsoft.com/office/powerpoint/2010/main" val="143906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1</a:t>
            </a:fld>
            <a:endParaRPr lang="de-DE"/>
          </a:p>
        </p:txBody>
      </p:sp>
    </p:spTree>
    <p:extLst>
      <p:ext uri="{BB962C8B-B14F-4D97-AF65-F5344CB8AC3E}">
        <p14:creationId xmlns:p14="http://schemas.microsoft.com/office/powerpoint/2010/main" val="3357803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10</a:t>
            </a:fld>
            <a:endParaRPr lang="de-DE"/>
          </a:p>
        </p:txBody>
      </p:sp>
    </p:spTree>
    <p:extLst>
      <p:ext uri="{BB962C8B-B14F-4D97-AF65-F5344CB8AC3E}">
        <p14:creationId xmlns:p14="http://schemas.microsoft.com/office/powerpoint/2010/main" val="404661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11</a:t>
            </a:fld>
            <a:endParaRPr lang="de-DE"/>
          </a:p>
        </p:txBody>
      </p:sp>
    </p:spTree>
    <p:extLst>
      <p:ext uri="{BB962C8B-B14F-4D97-AF65-F5344CB8AC3E}">
        <p14:creationId xmlns:p14="http://schemas.microsoft.com/office/powerpoint/2010/main" val="224420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12</a:t>
            </a:fld>
            <a:endParaRPr lang="de-DE"/>
          </a:p>
        </p:txBody>
      </p:sp>
    </p:spTree>
    <p:extLst>
      <p:ext uri="{BB962C8B-B14F-4D97-AF65-F5344CB8AC3E}">
        <p14:creationId xmlns:p14="http://schemas.microsoft.com/office/powerpoint/2010/main" val="2218188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13</a:t>
            </a:fld>
            <a:endParaRPr lang="de-DE"/>
          </a:p>
        </p:txBody>
      </p:sp>
    </p:spTree>
    <p:extLst>
      <p:ext uri="{BB962C8B-B14F-4D97-AF65-F5344CB8AC3E}">
        <p14:creationId xmlns:p14="http://schemas.microsoft.com/office/powerpoint/2010/main" val="4036238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14</a:t>
            </a:fld>
            <a:endParaRPr lang="de-DE"/>
          </a:p>
        </p:txBody>
      </p:sp>
    </p:spTree>
    <p:extLst>
      <p:ext uri="{BB962C8B-B14F-4D97-AF65-F5344CB8AC3E}">
        <p14:creationId xmlns:p14="http://schemas.microsoft.com/office/powerpoint/2010/main" val="277258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2</a:t>
            </a:fld>
            <a:endParaRPr lang="de-DE"/>
          </a:p>
        </p:txBody>
      </p:sp>
    </p:spTree>
    <p:extLst>
      <p:ext uri="{BB962C8B-B14F-4D97-AF65-F5344CB8AC3E}">
        <p14:creationId xmlns:p14="http://schemas.microsoft.com/office/powerpoint/2010/main" val="74137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3</a:t>
            </a:fld>
            <a:endParaRPr lang="de-DE"/>
          </a:p>
        </p:txBody>
      </p:sp>
    </p:spTree>
    <p:extLst>
      <p:ext uri="{BB962C8B-B14F-4D97-AF65-F5344CB8AC3E}">
        <p14:creationId xmlns:p14="http://schemas.microsoft.com/office/powerpoint/2010/main" val="193113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4</a:t>
            </a:fld>
            <a:endParaRPr lang="de-DE"/>
          </a:p>
        </p:txBody>
      </p:sp>
    </p:spTree>
    <p:extLst>
      <p:ext uri="{BB962C8B-B14F-4D97-AF65-F5344CB8AC3E}">
        <p14:creationId xmlns:p14="http://schemas.microsoft.com/office/powerpoint/2010/main" val="1076699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5</a:t>
            </a:fld>
            <a:endParaRPr lang="de-DE"/>
          </a:p>
        </p:txBody>
      </p:sp>
    </p:spTree>
    <p:extLst>
      <p:ext uri="{BB962C8B-B14F-4D97-AF65-F5344CB8AC3E}">
        <p14:creationId xmlns:p14="http://schemas.microsoft.com/office/powerpoint/2010/main" val="405581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6</a:t>
            </a:fld>
            <a:endParaRPr lang="de-DE"/>
          </a:p>
        </p:txBody>
      </p:sp>
    </p:spTree>
    <p:extLst>
      <p:ext uri="{BB962C8B-B14F-4D97-AF65-F5344CB8AC3E}">
        <p14:creationId xmlns:p14="http://schemas.microsoft.com/office/powerpoint/2010/main" val="418751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7</a:t>
            </a:fld>
            <a:endParaRPr lang="de-DE"/>
          </a:p>
        </p:txBody>
      </p:sp>
    </p:spTree>
    <p:extLst>
      <p:ext uri="{BB962C8B-B14F-4D97-AF65-F5344CB8AC3E}">
        <p14:creationId xmlns:p14="http://schemas.microsoft.com/office/powerpoint/2010/main" val="3295859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8</a:t>
            </a:fld>
            <a:endParaRPr lang="de-DE"/>
          </a:p>
        </p:txBody>
      </p:sp>
    </p:spTree>
    <p:extLst>
      <p:ext uri="{BB962C8B-B14F-4D97-AF65-F5344CB8AC3E}">
        <p14:creationId xmlns:p14="http://schemas.microsoft.com/office/powerpoint/2010/main" val="260410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0EFCCA8-47C1-4381-A69F-6B38D1DA00F9}" type="slidenum">
              <a:rPr lang="de-DE" smtClean="0"/>
              <a:t>9</a:t>
            </a:fld>
            <a:endParaRPr lang="de-DE"/>
          </a:p>
        </p:txBody>
      </p:sp>
    </p:spTree>
    <p:extLst>
      <p:ext uri="{BB962C8B-B14F-4D97-AF65-F5344CB8AC3E}">
        <p14:creationId xmlns:p14="http://schemas.microsoft.com/office/powerpoint/2010/main" val="415453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10E8C2F-AFFF-4AFC-A1DB-EA1C23816731}" type="datetimeFigureOut">
              <a:rPr lang="de-DE" smtClean="0"/>
              <a:t>10.06.2024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3426220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0E8C2F-AFFF-4AFC-A1DB-EA1C23816731}" type="datetimeFigureOut">
              <a:rPr lang="de-DE" smtClean="0"/>
              <a:t>10.06.2024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306308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0E8C2F-AFFF-4AFC-A1DB-EA1C23816731}" type="datetimeFigureOut">
              <a:rPr lang="de-DE" smtClean="0"/>
              <a:t>10.06.2024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337991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D03AB-C309-407C-9A24-75501B06DA12}"/>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44C28B7-562B-4254-82F9-EB8FEB407EE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01AB9C1-D0D5-4E6F-873A-F70799B09AB6}"/>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5" name="Fußzeilenplatzhalter 4">
            <a:extLst>
              <a:ext uri="{FF2B5EF4-FFF2-40B4-BE49-F238E27FC236}">
                <a16:creationId xmlns:a16="http://schemas.microsoft.com/office/drawing/2014/main" id="{34F2B48B-3B92-4005-85B4-D5FAC94F2E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0DDA9CF-B96B-4477-91FA-83C8CF90078D}"/>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428928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8283D8-B385-40B9-9445-94531859BAF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F1D6F38-65C5-41AE-8388-E5A05BF355E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8521967-0888-49BA-9D8E-70735C8AB012}"/>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5" name="Fußzeilenplatzhalter 4">
            <a:extLst>
              <a:ext uri="{FF2B5EF4-FFF2-40B4-BE49-F238E27FC236}">
                <a16:creationId xmlns:a16="http://schemas.microsoft.com/office/drawing/2014/main" id="{3F3B4B2C-36CC-42F0-A0AC-990BFC2958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9BB6BC-0136-4A64-B5F0-7D2855DBB6F4}"/>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569328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6276A-3D15-4076-83C8-E934FF875F45}"/>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F8762AC-0F97-4924-8057-7C4F5096025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B003BA-5EE0-4B8E-908B-CACD6F745240}"/>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5" name="Fußzeilenplatzhalter 4">
            <a:extLst>
              <a:ext uri="{FF2B5EF4-FFF2-40B4-BE49-F238E27FC236}">
                <a16:creationId xmlns:a16="http://schemas.microsoft.com/office/drawing/2014/main" id="{BBF3A5CE-4064-491A-83BE-A41941787D7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0FAAD6-72EA-424B-8BA6-C8AEFDF89FBA}"/>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4091700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1B634-E49A-4294-8F8E-2F10C81FC72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E18B84C-A3BE-426A-BB80-7AE77B9EBAD7}"/>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FF9FAB5-6FFB-4C60-8C71-D365F8C44793}"/>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C7D01BA-AD49-4BE6-84D9-49BBB6CED3C4}"/>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6" name="Fußzeilenplatzhalter 5">
            <a:extLst>
              <a:ext uri="{FF2B5EF4-FFF2-40B4-BE49-F238E27FC236}">
                <a16:creationId xmlns:a16="http://schemas.microsoft.com/office/drawing/2014/main" id="{9C9ACDA6-A669-4337-A7DC-FB0F992FC7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29D5D2C-3612-4CD3-B0B9-5339E5DD8863}"/>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258097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13EC8-0ADB-4DBA-A514-28A1B3BB332D}"/>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CF195E4-5DB4-47AA-B423-CEA5D306F50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14D0985-2A32-4B14-A600-BAD56F27E63A}"/>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1E925E5-96FB-44AF-9A8F-58968468F9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17C4D98-4B39-4E05-AD43-FEBD45ECE70C}"/>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401D6C0-0AB2-48FF-9632-87D0B7C09674}"/>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8" name="Fußzeilenplatzhalter 7">
            <a:extLst>
              <a:ext uri="{FF2B5EF4-FFF2-40B4-BE49-F238E27FC236}">
                <a16:creationId xmlns:a16="http://schemas.microsoft.com/office/drawing/2014/main" id="{54DF2AE3-0D3E-460A-AACD-9F1A025900C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1E3301F-F0E5-402C-9A74-CE42218E3CCC}"/>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117032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6ECE9-66E5-45CE-AB39-C63E9DB9B5E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77241D3-324E-4AE3-ABC2-04BF3088BD35}"/>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4" name="Fußzeilenplatzhalter 3">
            <a:extLst>
              <a:ext uri="{FF2B5EF4-FFF2-40B4-BE49-F238E27FC236}">
                <a16:creationId xmlns:a16="http://schemas.microsoft.com/office/drawing/2014/main" id="{D1D9EC62-6521-4951-A3A0-B720B2B6E79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C4738A6-15BF-4095-8DAC-82C1DAB1E001}"/>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1038404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B0C744D-B580-4613-9E93-3CD5F4AC9128}"/>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3" name="Fußzeilenplatzhalter 2">
            <a:extLst>
              <a:ext uri="{FF2B5EF4-FFF2-40B4-BE49-F238E27FC236}">
                <a16:creationId xmlns:a16="http://schemas.microsoft.com/office/drawing/2014/main" id="{C3C844B0-12BA-46D2-82B9-0EAC9236EC8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77254CA-F8A0-4F21-8295-0ABFC3ABDD53}"/>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2092426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C0D67-B8D4-4BAE-8992-B09638E858BF}"/>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32B75ED-FD6F-4D0B-BD91-816F32E88B3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FE6D5A5-6856-4AFD-A50C-F349B3CFF9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850EEDE-291F-4564-B5CF-2B2F9AE0B455}"/>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6" name="Fußzeilenplatzhalter 5">
            <a:extLst>
              <a:ext uri="{FF2B5EF4-FFF2-40B4-BE49-F238E27FC236}">
                <a16:creationId xmlns:a16="http://schemas.microsoft.com/office/drawing/2014/main" id="{937F6EF8-4418-4DB3-8F41-159B188429B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FC8821D-4EDF-4016-A657-D78BEBE93FA1}"/>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369189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0E8C2F-AFFF-4AFC-A1DB-EA1C23816731}" type="datetimeFigureOut">
              <a:rPr lang="de-DE" smtClean="0"/>
              <a:t>10.06.2024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939916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B4AB8-75AA-49D3-ACC4-D3C7886562E7}"/>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4095C87-A736-475B-B477-8BBAEA51202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1C08123-8DD9-4D39-B720-03A19B2C731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E868722-10AD-4060-A8BD-D4826916B59F}"/>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6" name="Fußzeilenplatzhalter 5">
            <a:extLst>
              <a:ext uri="{FF2B5EF4-FFF2-40B4-BE49-F238E27FC236}">
                <a16:creationId xmlns:a16="http://schemas.microsoft.com/office/drawing/2014/main" id="{C2A28E67-2338-4D94-99CF-5C2EC496D08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98D8DA4-B2DD-4282-ABC0-C28C61AA3A5D}"/>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3056291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72352-76FC-4AE4-8833-853009290AE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50D1F42-C474-420E-8622-5AF10CCAE61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4395D7-2469-4DEE-9360-63FE817E463E}"/>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5" name="Fußzeilenplatzhalter 4">
            <a:extLst>
              <a:ext uri="{FF2B5EF4-FFF2-40B4-BE49-F238E27FC236}">
                <a16:creationId xmlns:a16="http://schemas.microsoft.com/office/drawing/2014/main" id="{BF44D39D-0D1D-4B8E-8444-CE1829D94D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FCD2205-6BE2-4041-B8D5-D798D5D2A29F}"/>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26930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F60716F-8DA4-4091-A909-7EA1CD7D62DB}"/>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307B66F-623A-4035-94C2-9450EF3AD957}"/>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E5F2255-2C89-4A05-A2CF-AD74A9D9ACF3}"/>
              </a:ext>
            </a:extLst>
          </p:cNvPr>
          <p:cNvSpPr>
            <a:spLocks noGrp="1"/>
          </p:cNvSpPr>
          <p:nvPr>
            <p:ph type="dt" sz="half" idx="10"/>
          </p:nvPr>
        </p:nvSpPr>
        <p:spPr/>
        <p:txBody>
          <a:bodyPr/>
          <a:lstStyle/>
          <a:p>
            <a:fld id="{DEFF4AE8-A34B-4AF2-BD60-BE8CFDB790CD}" type="datetimeFigureOut">
              <a:rPr lang="de-DE" smtClean="0"/>
              <a:t>10.06.2024</a:t>
            </a:fld>
            <a:endParaRPr lang="de-DE"/>
          </a:p>
        </p:txBody>
      </p:sp>
      <p:sp>
        <p:nvSpPr>
          <p:cNvPr id="5" name="Fußzeilenplatzhalter 4">
            <a:extLst>
              <a:ext uri="{FF2B5EF4-FFF2-40B4-BE49-F238E27FC236}">
                <a16:creationId xmlns:a16="http://schemas.microsoft.com/office/drawing/2014/main" id="{00B64451-7DD2-49CC-AD0D-C8FA2E4CF62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55448AD-356A-4A45-B5DF-A2487BB8D71D}"/>
              </a:ext>
            </a:extLst>
          </p:cNvPr>
          <p:cNvSpPr>
            <a:spLocks noGrp="1"/>
          </p:cNvSpPr>
          <p:nvPr>
            <p:ph type="sldNum" sz="quarter" idx="12"/>
          </p:nvPr>
        </p:nvSpPr>
        <p:spPr/>
        <p:txBody>
          <a:bodyPr/>
          <a:lstStyle/>
          <a:p>
            <a:fld id="{53ACCA23-296B-487B-B9BD-75A73C2C367B}" type="slidenum">
              <a:rPr lang="de-DE" smtClean="0"/>
              <a:t>‹Nr.›</a:t>
            </a:fld>
            <a:endParaRPr lang="de-DE"/>
          </a:p>
        </p:txBody>
      </p:sp>
    </p:spTree>
    <p:extLst>
      <p:ext uri="{BB962C8B-B14F-4D97-AF65-F5344CB8AC3E}">
        <p14:creationId xmlns:p14="http://schemas.microsoft.com/office/powerpoint/2010/main" val="3296108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10E8C2F-AFFF-4AFC-A1DB-EA1C23816731}" type="datetimeFigureOut">
              <a:rPr lang="de-DE" smtClean="0"/>
              <a:t>10.06.2024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333409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10E8C2F-AFFF-4AFC-A1DB-EA1C23816731}" type="datetimeFigureOut">
              <a:rPr lang="de-DE" smtClean="0"/>
              <a:t>10.06.2024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42375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10E8C2F-AFFF-4AFC-A1DB-EA1C23816731}" type="datetimeFigureOut">
              <a:rPr lang="de-DE" smtClean="0"/>
              <a:t>10.06.2024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192047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10E8C2F-AFFF-4AFC-A1DB-EA1C23816731}" type="datetimeFigureOut">
              <a:rPr lang="de-DE" smtClean="0"/>
              <a:t>10.06.2024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15277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10E8C2F-AFFF-4AFC-A1DB-EA1C23816731}" type="datetimeFigureOut">
              <a:rPr lang="de-DE" smtClean="0"/>
              <a:t>10.06.2024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382718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10E8C2F-AFFF-4AFC-A1DB-EA1C23816731}" type="datetimeFigureOut">
              <a:rPr lang="de-DE" smtClean="0"/>
              <a:t>10.06.2024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358697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10E8C2F-AFFF-4AFC-A1DB-EA1C23816731}" type="datetimeFigureOut">
              <a:rPr lang="de-DE" smtClean="0"/>
              <a:t>10.06.2024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BE672C-F9E5-4B4F-9D25-673E84AD1E4E}" type="slidenum">
              <a:rPr lang="de-DE" smtClean="0"/>
              <a:t>‹Nr.›</a:t>
            </a:fld>
            <a:endParaRPr lang="de-DE"/>
          </a:p>
        </p:txBody>
      </p:sp>
    </p:spTree>
    <p:extLst>
      <p:ext uri="{BB962C8B-B14F-4D97-AF65-F5344CB8AC3E}">
        <p14:creationId xmlns:p14="http://schemas.microsoft.com/office/powerpoint/2010/main" val="3426733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E8C2F-AFFF-4AFC-A1DB-EA1C23816731}" type="datetimeFigureOut">
              <a:rPr lang="de-DE" smtClean="0"/>
              <a:t>10.06.2024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E672C-F9E5-4B4F-9D25-673E84AD1E4E}" type="slidenum">
              <a:rPr lang="de-DE" smtClean="0"/>
              <a:t>‹Nr.›</a:t>
            </a:fld>
            <a:endParaRPr lang="de-DE"/>
          </a:p>
        </p:txBody>
      </p:sp>
    </p:spTree>
    <p:extLst>
      <p:ext uri="{BB962C8B-B14F-4D97-AF65-F5344CB8AC3E}">
        <p14:creationId xmlns:p14="http://schemas.microsoft.com/office/powerpoint/2010/main" val="3730328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5AB3C29-2370-440B-BBAD-A3D2434FFF9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C17C5AF-56FF-43E4-9D7A-34FA552BB4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5797A9-2B0E-44A8-9627-757E5560D0E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F4AE8-A34B-4AF2-BD60-BE8CFDB790CD}" type="datetimeFigureOut">
              <a:rPr lang="de-DE" smtClean="0"/>
              <a:t>10.06.2024</a:t>
            </a:fld>
            <a:endParaRPr lang="de-DE"/>
          </a:p>
        </p:txBody>
      </p:sp>
      <p:sp>
        <p:nvSpPr>
          <p:cNvPr id="5" name="Fußzeilenplatzhalter 4">
            <a:extLst>
              <a:ext uri="{FF2B5EF4-FFF2-40B4-BE49-F238E27FC236}">
                <a16:creationId xmlns:a16="http://schemas.microsoft.com/office/drawing/2014/main" id="{7ED7C577-E6FD-44A5-9F06-276C5E180EE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8F822EA-4CBE-4468-BB08-83A71F810F2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CCA23-296B-487B-B9BD-75A73C2C367B}" type="slidenum">
              <a:rPr lang="de-DE" smtClean="0"/>
              <a:t>‹Nr.›</a:t>
            </a:fld>
            <a:endParaRPr lang="de-DE"/>
          </a:p>
        </p:txBody>
      </p:sp>
    </p:spTree>
    <p:extLst>
      <p:ext uri="{BB962C8B-B14F-4D97-AF65-F5344CB8AC3E}">
        <p14:creationId xmlns:p14="http://schemas.microsoft.com/office/powerpoint/2010/main" val="486566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www.unibw.de/internationales/outgoing/auswahlkriteri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maria.mendez@unibw.d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www.unibw.de/internationales/outgoing/vorbereitung" TargetMode="External"/><Relationship Id="rId5" Type="http://schemas.openxmlformats.org/officeDocument/2006/relationships/hyperlink" Target="http://www.unibw.de/internationales/outgoing/downloads/flyer-outgoing" TargetMode="External"/><Relationship Id="rId4" Type="http://schemas.openxmlformats.org/officeDocument/2006/relationships/hyperlink" Target="http://www.unibw.de/internationales/outgoing"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unibw.de/sowi/studium/praktikum" TargetMode="External"/><Relationship Id="rId5" Type="http://schemas.openxmlformats.org/officeDocument/2006/relationships/hyperlink" Target="http://www.unibw.de/internationales/outgoing/erfahrungsberichte" TargetMode="External"/><Relationship Id="rId4" Type="http://schemas.openxmlformats.org/officeDocument/2006/relationships/hyperlink" Target="http://www.unibw.de/internationales/auslandsbuero/auslandsbeauftragt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pixabay.com/service/license/" TargetMode="External"/><Relationship Id="rId4" Type="http://schemas.openxmlformats.org/officeDocument/2006/relationships/hyperlink" Target="https://eu.daad.de/service/downloadcenter/de/46402-downloadcenter/?q=&amp;programlines%5b%5d=87&amp;documentCategories%5b%5d=37&amp;sortBy=download.title_asc&amp;page=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maria.mendez@unibw.de" TargetMode="External"/><Relationship Id="rId5" Type="http://schemas.openxmlformats.org/officeDocument/2006/relationships/hyperlink" Target="mailto:alexandra.bettag@unibw.de" TargetMode="External"/><Relationship Id="rId4" Type="http://schemas.openxmlformats.org/officeDocument/2006/relationships/hyperlink" Target="mailto:e.danyi@unibw.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www.unibw.de/internationales/partnerhochschulen" TargetMode="External"/><Relationship Id="rId4" Type="http://schemas.openxmlformats.org/officeDocument/2006/relationships/hyperlink" Target="https://www.unibw.de/internationales/erasm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4" name="Textfeld 3"/>
          <p:cNvSpPr txBox="1"/>
          <p:nvPr/>
        </p:nvSpPr>
        <p:spPr>
          <a:xfrm>
            <a:off x="755576" y="3429000"/>
            <a:ext cx="4248472" cy="2708434"/>
          </a:xfrm>
          <a:prstGeom prst="rect">
            <a:avLst/>
          </a:prstGeom>
          <a:solidFill>
            <a:srgbClr val="ED6E00">
              <a:alpha val="80000"/>
            </a:srgbClr>
          </a:solidFill>
          <a:effectLst>
            <a:softEdge rad="12700"/>
          </a:effectLst>
        </p:spPr>
        <p:txBody>
          <a:bodyPr wrap="square" rtlCol="0">
            <a:spAutoFit/>
          </a:bodyPr>
          <a:lstStyle/>
          <a:p>
            <a:endParaRPr lang="de-DE" b="1" spc="100" dirty="0"/>
          </a:p>
          <a:p>
            <a:r>
              <a:rPr lang="de-DE" sz="2200" spc="100" dirty="0">
                <a:solidFill>
                  <a:schemeClr val="bg1"/>
                </a:solidFill>
              </a:rPr>
              <a:t>AUSLANDSAUFENTHALTE IM STUDIUM</a:t>
            </a:r>
          </a:p>
          <a:p>
            <a:endParaRPr lang="de-DE" b="1" spc="100" dirty="0">
              <a:solidFill>
                <a:schemeClr val="bg1"/>
              </a:solidFill>
            </a:endParaRPr>
          </a:p>
          <a:p>
            <a:endParaRPr lang="de-DE" b="1" spc="100" dirty="0">
              <a:solidFill>
                <a:schemeClr val="bg1"/>
              </a:solidFill>
            </a:endParaRPr>
          </a:p>
          <a:p>
            <a:r>
              <a:rPr lang="de-DE" spc="100" dirty="0">
                <a:solidFill>
                  <a:schemeClr val="bg1"/>
                </a:solidFill>
              </a:rPr>
              <a:t>Informationen für </a:t>
            </a:r>
            <a:br>
              <a:rPr lang="de-DE" spc="100" dirty="0">
                <a:solidFill>
                  <a:schemeClr val="bg1"/>
                </a:solidFill>
              </a:rPr>
            </a:br>
            <a:r>
              <a:rPr lang="de-DE" spc="100" dirty="0">
                <a:solidFill>
                  <a:schemeClr val="bg1"/>
                </a:solidFill>
              </a:rPr>
              <a:t>SOWI-Studierende</a:t>
            </a:r>
          </a:p>
          <a:p>
            <a:endParaRPr lang="de-DE" b="1" spc="100" dirty="0"/>
          </a:p>
          <a:p>
            <a:endParaRPr lang="de-DE" b="1" spc="100" dirty="0"/>
          </a:p>
        </p:txBody>
      </p:sp>
    </p:spTree>
    <p:extLst>
      <p:ext uri="{BB962C8B-B14F-4D97-AF65-F5344CB8AC3E}">
        <p14:creationId xmlns:p14="http://schemas.microsoft.com/office/powerpoint/2010/main" val="3782701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BEWERBUNG UND AUSWAHL</a:t>
            </a: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7" name="Titel 1"/>
          <p:cNvSpPr txBox="1">
            <a:spLocks/>
          </p:cNvSpPr>
          <p:nvPr/>
        </p:nvSpPr>
        <p:spPr>
          <a:xfrm>
            <a:off x="767192" y="1279573"/>
            <a:ext cx="7477216" cy="4741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lnSpc>
                <a:spcPct val="150000"/>
              </a:lnSpc>
              <a:buFont typeface="Arial" panose="020B0604020202020204" pitchFamily="34" charset="0"/>
              <a:buChar char="•"/>
            </a:pPr>
            <a:r>
              <a:rPr lang="de-DE" sz="1400" spc="100" dirty="0">
                <a:solidFill>
                  <a:schemeClr val="tx1">
                    <a:lumMod val="65000"/>
                    <a:lumOff val="35000"/>
                  </a:schemeClr>
                </a:solidFill>
              </a:rPr>
              <a:t>Bewerbung beim Auslandsbüro erfolgt auf Basis eines </a:t>
            </a:r>
            <a:r>
              <a:rPr lang="de-DE" sz="1400" b="1" spc="100" dirty="0">
                <a:solidFill>
                  <a:schemeClr val="tx1">
                    <a:lumMod val="65000"/>
                    <a:lumOff val="35000"/>
                  </a:schemeClr>
                </a:solidFill>
              </a:rPr>
              <a:t>konkreten, gut begründeten Vorhabens </a:t>
            </a:r>
            <a:r>
              <a:rPr lang="de-DE" sz="1400" spc="100" dirty="0">
                <a:solidFill>
                  <a:schemeClr val="tx1">
                    <a:lumMod val="65000"/>
                    <a:lumOff val="35000"/>
                  </a:schemeClr>
                </a:solidFill>
              </a:rPr>
              <a:t>des/r Studierenden</a:t>
            </a:r>
          </a:p>
          <a:p>
            <a:pPr marL="285750" indent="-285750" algn="l">
              <a:lnSpc>
                <a:spcPct val="150000"/>
              </a:lnSpc>
              <a:buFont typeface="Arial" panose="020B0604020202020204" pitchFamily="34" charset="0"/>
              <a:buChar char="•"/>
            </a:pPr>
            <a:r>
              <a:rPr lang="de-DE" sz="1400" spc="100" dirty="0">
                <a:solidFill>
                  <a:schemeClr val="tx1">
                    <a:lumMod val="65000"/>
                    <a:lumOff val="35000"/>
                  </a:schemeClr>
                </a:solidFill>
              </a:rPr>
              <a:t>Bestimmung des Zeitpunkts und der Art des Aufenthaltes bedürfen der Berücksichtigung fakultätsinterner </a:t>
            </a:r>
            <a:r>
              <a:rPr lang="de-DE" sz="1400" b="1" spc="100" dirty="0">
                <a:solidFill>
                  <a:schemeClr val="tx1">
                    <a:lumMod val="65000"/>
                    <a:lumOff val="35000"/>
                  </a:schemeClr>
                </a:solidFill>
              </a:rPr>
              <a:t>Mobilitätsfenster</a:t>
            </a:r>
            <a:r>
              <a:rPr lang="de-DE" sz="1400" spc="100" dirty="0">
                <a:solidFill>
                  <a:schemeClr val="tx1">
                    <a:lumMod val="65000"/>
                    <a:lumOff val="35000"/>
                  </a:schemeClr>
                </a:solidFill>
              </a:rPr>
              <a:t>, welche sich je nach Studiengang und aktuellem Studienniveau unterscheiden können</a:t>
            </a:r>
          </a:p>
          <a:p>
            <a:pPr marL="285750" indent="-285750" algn="l">
              <a:lnSpc>
                <a:spcPct val="150000"/>
              </a:lnSpc>
              <a:buFont typeface="Arial" panose="020B0604020202020204" pitchFamily="34" charset="0"/>
              <a:buChar char="•"/>
            </a:pPr>
            <a:r>
              <a:rPr lang="de-DE" sz="1400" spc="100" dirty="0">
                <a:solidFill>
                  <a:schemeClr val="tx1">
                    <a:lumMod val="65000"/>
                    <a:lumOff val="35000"/>
                  </a:schemeClr>
                </a:solidFill>
              </a:rPr>
              <a:t>Bewerberauswahl erfolgt ab diesem Jahr innerhalb der jeweiligen Fakultäten und schließlich im erweiterten Auslandsbeirat auf Basis eines </a:t>
            </a:r>
            <a:r>
              <a:rPr lang="de-DE" sz="1400" b="1" spc="100" dirty="0">
                <a:solidFill>
                  <a:schemeClr val="tx1">
                    <a:lumMod val="65000"/>
                    <a:lumOff val="35000"/>
                  </a:schemeClr>
                </a:solidFill>
                <a:hlinkClick r:id="rId4"/>
              </a:rPr>
              <a:t>Kriterienkatalogs</a:t>
            </a:r>
            <a:r>
              <a:rPr lang="de-DE" sz="1400" spc="100" dirty="0">
                <a:solidFill>
                  <a:schemeClr val="tx1">
                    <a:lumMod val="65000"/>
                    <a:lumOff val="35000"/>
                  </a:schemeClr>
                </a:solidFill>
              </a:rPr>
              <a:t> (u.a.: Abschluss des ersten Studienjahres; sehr/gute akademische Leistungen; Erwerb anrechenbarer ECTS-Punkte; Sprachkenntnisse; Qualität des Motivationsschreibens)</a:t>
            </a:r>
          </a:p>
          <a:p>
            <a:pPr marL="285750" indent="-285750" algn="l">
              <a:lnSpc>
                <a:spcPct val="150000"/>
              </a:lnSpc>
              <a:buFont typeface="Arial" panose="020B0604020202020204" pitchFamily="34" charset="0"/>
              <a:buChar char="•"/>
            </a:pPr>
            <a:endParaRPr lang="de-DE" sz="1600" spc="100" dirty="0">
              <a:solidFill>
                <a:schemeClr val="tx1">
                  <a:lumMod val="65000"/>
                  <a:lumOff val="35000"/>
                </a:schemeClr>
              </a:solidFill>
            </a:endParaRPr>
          </a:p>
        </p:txBody>
      </p:sp>
    </p:spTree>
    <p:extLst>
      <p:ext uri="{BB962C8B-B14F-4D97-AF65-F5344CB8AC3E}">
        <p14:creationId xmlns:p14="http://schemas.microsoft.com/office/powerpoint/2010/main" val="368118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REISEORGANISATION UND FINANZIERUNG</a:t>
            </a: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7" name="Titel 1"/>
          <p:cNvSpPr txBox="1">
            <a:spLocks/>
          </p:cNvSpPr>
          <p:nvPr/>
        </p:nvSpPr>
        <p:spPr>
          <a:xfrm>
            <a:off x="827584" y="1556792"/>
            <a:ext cx="7608475" cy="42484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lnSpc>
                <a:spcPct val="150000"/>
              </a:lnSpc>
              <a:buFont typeface="Arial" panose="020B0604020202020204" pitchFamily="34" charset="0"/>
              <a:buChar char="•"/>
            </a:pPr>
            <a:r>
              <a:rPr lang="de-DE" sz="1400" spc="100" dirty="0">
                <a:solidFill>
                  <a:schemeClr val="tx1">
                    <a:lumMod val="65000"/>
                    <a:lumOff val="35000"/>
                  </a:schemeClr>
                </a:solidFill>
              </a:rPr>
              <a:t>Alle im Rahmen des Bewerbungs- und Auswahlverfahrens des Auslandsbüros genehmigten Auslandsaufenthalte laufen über eine </a:t>
            </a:r>
            <a:r>
              <a:rPr lang="de-DE" sz="1400" b="1" spc="100" dirty="0">
                <a:solidFill>
                  <a:schemeClr val="tx1">
                    <a:lumMod val="65000"/>
                    <a:lumOff val="35000"/>
                  </a:schemeClr>
                </a:solidFill>
              </a:rPr>
              <a:t>Kommandierung</a:t>
            </a:r>
            <a:r>
              <a:rPr lang="de-DE" sz="1400" spc="100" dirty="0">
                <a:solidFill>
                  <a:schemeClr val="tx1">
                    <a:lumMod val="65000"/>
                    <a:lumOff val="35000"/>
                  </a:schemeClr>
                </a:solidFill>
              </a:rPr>
              <a:t> mit voller Abfindung</a:t>
            </a:r>
          </a:p>
          <a:p>
            <a:pPr marL="285750" indent="-285750" algn="l">
              <a:lnSpc>
                <a:spcPct val="150000"/>
              </a:lnSpc>
              <a:buFont typeface="Arial" panose="020B0604020202020204" pitchFamily="34" charset="0"/>
              <a:buChar char="•"/>
            </a:pPr>
            <a:r>
              <a:rPr lang="de-DE" sz="1400" spc="100" dirty="0">
                <a:solidFill>
                  <a:schemeClr val="tx1">
                    <a:lumMod val="65000"/>
                    <a:lumOff val="35000"/>
                  </a:schemeClr>
                </a:solidFill>
              </a:rPr>
              <a:t>Reiseorganisation und Abrechnung erfolgen über das Dezernat </a:t>
            </a:r>
            <a:r>
              <a:rPr lang="de-DE" sz="1400" spc="100" dirty="0" smtClean="0">
                <a:solidFill>
                  <a:schemeClr val="tx1">
                    <a:lumMod val="65000"/>
                    <a:lumOff val="35000"/>
                  </a:schemeClr>
                </a:solidFill>
              </a:rPr>
              <a:t>II.3/Reisestelle</a:t>
            </a:r>
            <a:endParaRPr lang="de-DE" sz="1400" spc="100"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de-DE" sz="1400" b="1" spc="100" dirty="0">
                <a:solidFill>
                  <a:schemeClr val="tx1">
                    <a:lumMod val="65000"/>
                    <a:lumOff val="35000"/>
                  </a:schemeClr>
                </a:solidFill>
              </a:rPr>
              <a:t>ACHTUNG! Angesichts des neuen Finanzierungsmodus und der starken Kürzung der Mittel für Langzeitaufenthalte werden die kostengünstigsten Aufenthalte bevorzugt. Dadurch sollen mehr Studierende die Möglichkeit erhalten, einen Teil ihres Studiums im Rahmen von Kurzzeitaufenthalten im Ausland zu absolvieren.</a:t>
            </a:r>
          </a:p>
        </p:txBody>
      </p:sp>
    </p:spTree>
    <p:extLst>
      <p:ext uri="{BB962C8B-B14F-4D97-AF65-F5344CB8AC3E}">
        <p14:creationId xmlns:p14="http://schemas.microsoft.com/office/powerpoint/2010/main" val="156351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WEITERE INFORMATIONEN, INSPIRATIONEN UND ANSPRECHPARTNER*INNEN</a:t>
            </a: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8" name="Titel 1">
            <a:extLst>
              <a:ext uri="{FF2B5EF4-FFF2-40B4-BE49-F238E27FC236}">
                <a16:creationId xmlns:a16="http://schemas.microsoft.com/office/drawing/2014/main" id="{98C59989-5F16-4E90-AC65-A0B55248FAFC}"/>
              </a:ext>
            </a:extLst>
          </p:cNvPr>
          <p:cNvSpPr txBox="1">
            <a:spLocks/>
          </p:cNvSpPr>
          <p:nvPr/>
        </p:nvSpPr>
        <p:spPr>
          <a:xfrm>
            <a:off x="767191" y="1279573"/>
            <a:ext cx="7909265" cy="48245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spc="100" dirty="0">
                <a:solidFill>
                  <a:schemeClr val="tx1">
                    <a:lumMod val="65000"/>
                    <a:lumOff val="35000"/>
                  </a:schemeClr>
                </a:solidFill>
              </a:rPr>
              <a:t>AUSLANDSBÜRO</a:t>
            </a:r>
            <a:endParaRPr lang="de-DE" sz="1400" b="1" spc="100" dirty="0">
              <a:solidFill>
                <a:schemeClr val="tx1">
                  <a:lumMod val="65000"/>
                  <a:lumOff val="35000"/>
                </a:schemeClr>
              </a:solidFill>
            </a:endParaRPr>
          </a:p>
          <a:p>
            <a:pPr algn="l"/>
            <a:endParaRPr lang="de-DE" sz="1400" b="1" spc="100" dirty="0">
              <a:solidFill>
                <a:schemeClr val="tx1">
                  <a:lumMod val="65000"/>
                  <a:lumOff val="35000"/>
                </a:schemeClr>
              </a:solidFill>
            </a:endParaRPr>
          </a:p>
          <a:p>
            <a:pPr algn="l"/>
            <a:r>
              <a:rPr lang="de-DE" sz="1400" spc="100" dirty="0">
                <a:solidFill>
                  <a:schemeClr val="tx1">
                    <a:lumMod val="65000"/>
                    <a:lumOff val="35000"/>
                  </a:schemeClr>
                </a:solidFill>
              </a:rPr>
              <a:t>Informationen zum Thema </a:t>
            </a:r>
            <a:r>
              <a:rPr lang="de-DE" sz="1400" spc="100" dirty="0" err="1">
                <a:solidFill>
                  <a:schemeClr val="tx1">
                    <a:lumMod val="65000"/>
                    <a:lumOff val="35000"/>
                  </a:schemeClr>
                </a:solidFill>
              </a:rPr>
              <a:t>Outgoing</a:t>
            </a:r>
            <a:r>
              <a:rPr lang="de-DE" sz="1400" spc="100" dirty="0">
                <a:solidFill>
                  <a:schemeClr val="tx1">
                    <a:lumMod val="65000"/>
                    <a:lumOff val="35000"/>
                  </a:schemeClr>
                </a:solidFill>
              </a:rPr>
              <a:t> auf unserer </a:t>
            </a:r>
            <a:r>
              <a:rPr lang="de-DE" sz="1400" b="1" spc="100" dirty="0">
                <a:solidFill>
                  <a:schemeClr val="tx1">
                    <a:lumMod val="65000"/>
                    <a:lumOff val="35000"/>
                  </a:schemeClr>
                </a:solidFill>
              </a:rPr>
              <a:t>Homepage</a:t>
            </a:r>
          </a:p>
          <a:p>
            <a:pPr algn="l"/>
            <a:r>
              <a:rPr lang="de-DE" sz="1400" spc="100" dirty="0">
                <a:solidFill>
                  <a:schemeClr val="tx1">
                    <a:lumMod val="65000"/>
                    <a:lumOff val="35000"/>
                  </a:schemeClr>
                </a:solidFill>
                <a:hlinkClick r:id="rId4"/>
              </a:rPr>
              <a:t>www.unibw.de/internationales/outgoing</a:t>
            </a:r>
            <a:endParaRPr lang="de-DE" sz="1400" spc="100" dirty="0">
              <a:solidFill>
                <a:schemeClr val="tx1">
                  <a:lumMod val="65000"/>
                  <a:lumOff val="35000"/>
                </a:schemeClr>
              </a:solidFill>
            </a:endParaRPr>
          </a:p>
          <a:p>
            <a:pPr algn="l"/>
            <a:endParaRPr lang="de-DE" sz="1400" spc="100" dirty="0">
              <a:solidFill>
                <a:schemeClr val="tx1">
                  <a:lumMod val="65000"/>
                  <a:lumOff val="35000"/>
                </a:schemeClr>
              </a:solidFill>
            </a:endParaRPr>
          </a:p>
          <a:p>
            <a:pPr algn="l"/>
            <a:r>
              <a:rPr lang="de-DE" sz="1400" spc="100" dirty="0">
                <a:solidFill>
                  <a:schemeClr val="tx1">
                    <a:lumMod val="65000"/>
                    <a:lumOff val="35000"/>
                  </a:schemeClr>
                </a:solidFill>
              </a:rPr>
              <a:t>Überblick inkl. Bewerbungscheckliste auf unserem </a:t>
            </a:r>
            <a:r>
              <a:rPr lang="de-DE" sz="1400" b="1" spc="100" dirty="0">
                <a:solidFill>
                  <a:schemeClr val="tx1">
                    <a:lumMod val="65000"/>
                    <a:lumOff val="35000"/>
                  </a:schemeClr>
                </a:solidFill>
              </a:rPr>
              <a:t>Flyer </a:t>
            </a:r>
            <a:r>
              <a:rPr lang="de-DE" sz="1400" spc="100" dirty="0">
                <a:solidFill>
                  <a:schemeClr val="tx1">
                    <a:lumMod val="65000"/>
                    <a:lumOff val="35000"/>
                  </a:schemeClr>
                </a:solidFill>
                <a:hlinkClick r:id="rId5"/>
              </a:rPr>
              <a:t>www.unibw.de/internationales/outgoing/downloads/flyer-outgoing</a:t>
            </a:r>
            <a:endParaRPr lang="de-DE" sz="1400" spc="100" dirty="0">
              <a:solidFill>
                <a:schemeClr val="tx1">
                  <a:lumMod val="65000"/>
                  <a:lumOff val="35000"/>
                </a:schemeClr>
              </a:solidFill>
            </a:endParaRPr>
          </a:p>
          <a:p>
            <a:pPr algn="l"/>
            <a:endParaRPr lang="de-DE" sz="1400" b="1" spc="100" dirty="0">
              <a:solidFill>
                <a:schemeClr val="tx1">
                  <a:lumMod val="65000"/>
                  <a:lumOff val="35000"/>
                </a:schemeClr>
              </a:solidFill>
            </a:endParaRPr>
          </a:p>
          <a:p>
            <a:pPr algn="l"/>
            <a:r>
              <a:rPr lang="de-DE" sz="1400" b="1" spc="100" dirty="0">
                <a:solidFill>
                  <a:schemeClr val="tx1">
                    <a:lumMod val="65000"/>
                    <a:lumOff val="35000"/>
                  </a:schemeClr>
                </a:solidFill>
              </a:rPr>
              <a:t>Infoveranstaltungen</a:t>
            </a:r>
            <a:r>
              <a:rPr lang="de-DE" sz="1400" spc="100" dirty="0">
                <a:solidFill>
                  <a:schemeClr val="tx1">
                    <a:lumMod val="65000"/>
                    <a:lumOff val="35000"/>
                  </a:schemeClr>
                </a:solidFill>
              </a:rPr>
              <a:t> zur Bewerbung (i.d.R. im Juni &amp; Oktober)</a:t>
            </a:r>
          </a:p>
          <a:p>
            <a:pPr algn="l"/>
            <a:r>
              <a:rPr lang="de-DE" sz="1400" spc="100" dirty="0">
                <a:solidFill>
                  <a:schemeClr val="tx1">
                    <a:lumMod val="65000"/>
                    <a:lumOff val="35000"/>
                  </a:schemeClr>
                </a:solidFill>
                <a:hlinkClick r:id="rId6"/>
              </a:rPr>
              <a:t>www.unibw.de/internationales/outgoing/vorbereitung</a:t>
            </a:r>
            <a:r>
              <a:rPr lang="de-DE" sz="1400" spc="100" dirty="0">
                <a:solidFill>
                  <a:schemeClr val="tx1">
                    <a:lumMod val="65000"/>
                    <a:lumOff val="35000"/>
                  </a:schemeClr>
                </a:solidFill>
              </a:rPr>
              <a:t> </a:t>
            </a:r>
          </a:p>
          <a:p>
            <a:pPr algn="l"/>
            <a:endParaRPr lang="de-DE" sz="1400" b="1" spc="100" dirty="0">
              <a:solidFill>
                <a:schemeClr val="tx1">
                  <a:lumMod val="65000"/>
                  <a:lumOff val="35000"/>
                </a:schemeClr>
              </a:solidFill>
            </a:endParaRPr>
          </a:p>
          <a:p>
            <a:pPr algn="l"/>
            <a:r>
              <a:rPr lang="de-DE" sz="1400" spc="100" dirty="0">
                <a:solidFill>
                  <a:schemeClr val="tx1">
                    <a:lumMod val="65000"/>
                    <a:lumOff val="35000"/>
                  </a:schemeClr>
                </a:solidFill>
              </a:rPr>
              <a:t>Persönliche</a:t>
            </a:r>
            <a:r>
              <a:rPr lang="de-DE" sz="1400" b="1" spc="100" dirty="0">
                <a:solidFill>
                  <a:schemeClr val="tx1">
                    <a:lumMod val="65000"/>
                    <a:lumOff val="35000"/>
                  </a:schemeClr>
                </a:solidFill>
              </a:rPr>
              <a:t> Beratungstermine </a:t>
            </a:r>
            <a:r>
              <a:rPr lang="de-DE" sz="1400" spc="100" dirty="0">
                <a:solidFill>
                  <a:schemeClr val="tx1">
                    <a:lumMod val="65000"/>
                    <a:lumOff val="35000"/>
                  </a:schemeClr>
                </a:solidFill>
              </a:rPr>
              <a:t>im Auslandsbüro:</a:t>
            </a:r>
          </a:p>
          <a:p>
            <a:pPr algn="l"/>
            <a:endParaRPr lang="de-DE" sz="1400" b="1" spc="100" dirty="0">
              <a:solidFill>
                <a:schemeClr val="tx1">
                  <a:lumMod val="65000"/>
                  <a:lumOff val="35000"/>
                </a:schemeClr>
              </a:solidFill>
            </a:endParaRPr>
          </a:p>
          <a:p>
            <a:pPr algn="l"/>
            <a:r>
              <a:rPr lang="de-DE" sz="1400" spc="100" dirty="0">
                <a:solidFill>
                  <a:schemeClr val="tx1">
                    <a:lumMod val="65000"/>
                    <a:lumOff val="35000"/>
                  </a:schemeClr>
                </a:solidFill>
              </a:rPr>
              <a:t>Maria Mendez</a:t>
            </a:r>
          </a:p>
          <a:p>
            <a:pPr algn="l"/>
            <a:r>
              <a:rPr lang="de-DE" sz="1400" spc="100" dirty="0">
                <a:solidFill>
                  <a:schemeClr val="tx1">
                    <a:lumMod val="65000"/>
                    <a:lumOff val="35000"/>
                  </a:schemeClr>
                </a:solidFill>
              </a:rPr>
              <a:t>Koordinatorin </a:t>
            </a:r>
            <a:r>
              <a:rPr lang="de-DE" sz="1400" spc="100" dirty="0" err="1">
                <a:solidFill>
                  <a:schemeClr val="tx1">
                    <a:lumMod val="65000"/>
                    <a:lumOff val="35000"/>
                  </a:schemeClr>
                </a:solidFill>
              </a:rPr>
              <a:t>Outgoing</a:t>
            </a:r>
            <a:endParaRPr lang="de-DE" sz="1400" spc="100" dirty="0">
              <a:solidFill>
                <a:schemeClr val="tx1">
                  <a:lumMod val="65000"/>
                  <a:lumOff val="35000"/>
                </a:schemeClr>
              </a:solidFill>
            </a:endParaRPr>
          </a:p>
          <a:p>
            <a:pPr algn="l"/>
            <a:r>
              <a:rPr lang="de-DE" sz="1400" dirty="0">
                <a:hlinkClick r:id="rId7"/>
              </a:rPr>
              <a:t>maria.mendez@unibw.de</a:t>
            </a:r>
            <a:endParaRPr lang="de-DE" sz="1400" u="sng" spc="100" dirty="0">
              <a:solidFill>
                <a:srgbClr val="0066FF"/>
              </a:solidFill>
            </a:endParaRPr>
          </a:p>
          <a:p>
            <a:pPr algn="l"/>
            <a:r>
              <a:rPr lang="de-DE" sz="1400" spc="100" dirty="0">
                <a:solidFill>
                  <a:schemeClr val="tx1">
                    <a:lumMod val="65000"/>
                    <a:lumOff val="35000"/>
                  </a:schemeClr>
                </a:solidFill>
              </a:rPr>
              <a:t>+49 89 6004 2524</a:t>
            </a:r>
          </a:p>
          <a:p>
            <a:pPr algn="l"/>
            <a:r>
              <a:rPr lang="de-DE" sz="1400" spc="100" dirty="0">
                <a:solidFill>
                  <a:schemeClr val="tx1">
                    <a:lumMod val="65000"/>
                    <a:lumOff val="35000"/>
                  </a:schemeClr>
                </a:solidFill>
              </a:rPr>
              <a:t>Gebäude 33/300, Zimmer 1353</a:t>
            </a:r>
          </a:p>
          <a:p>
            <a:pPr algn="l"/>
            <a:r>
              <a:rPr lang="de-DE" sz="1400" spc="100" dirty="0">
                <a:solidFill>
                  <a:schemeClr val="tx1">
                    <a:lumMod val="65000"/>
                    <a:lumOff val="35000"/>
                  </a:schemeClr>
                </a:solidFill>
              </a:rPr>
              <a:t>Sprechzeiten: Mo 14-16 Uhr, Di 10-12 Uhr, Do 14-16 Uhr</a:t>
            </a:r>
          </a:p>
        </p:txBody>
      </p:sp>
    </p:spTree>
    <p:extLst>
      <p:ext uri="{BB962C8B-B14F-4D97-AF65-F5344CB8AC3E}">
        <p14:creationId xmlns:p14="http://schemas.microsoft.com/office/powerpoint/2010/main" val="52737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rPr>
              <a:t>WEITERE INFORMATIONEN, INSPIRATIONEN UND ANSPRECHPARTNER*INNEN</a:t>
            </a:r>
            <a:endParaRPr lang="de-DE" sz="1800" b="1" spc="100" dirty="0">
              <a:solidFill>
                <a:srgbClr val="ED6E00"/>
              </a:solidFill>
              <a:latin typeface="+mn-lt"/>
            </a:endParaRP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9" name="Titel 1">
            <a:extLst>
              <a:ext uri="{FF2B5EF4-FFF2-40B4-BE49-F238E27FC236}">
                <a16:creationId xmlns:a16="http://schemas.microsoft.com/office/drawing/2014/main" id="{8A9F21FF-BCE0-43F5-B8DC-5E6358F33014}"/>
              </a:ext>
            </a:extLst>
          </p:cNvPr>
          <p:cNvSpPr txBox="1">
            <a:spLocks/>
          </p:cNvSpPr>
          <p:nvPr/>
        </p:nvSpPr>
        <p:spPr>
          <a:xfrm>
            <a:off x="768333" y="1196753"/>
            <a:ext cx="6973160" cy="21248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1400" b="1" spc="100" dirty="0">
              <a:solidFill>
                <a:schemeClr val="tx1">
                  <a:lumMod val="65000"/>
                  <a:lumOff val="35000"/>
                </a:schemeClr>
              </a:solidFill>
            </a:endParaRPr>
          </a:p>
          <a:p>
            <a:pPr algn="l"/>
            <a:r>
              <a:rPr lang="de-DE" sz="1600" b="1" spc="100" dirty="0">
                <a:solidFill>
                  <a:schemeClr val="tx1">
                    <a:lumMod val="65000"/>
                    <a:lumOff val="35000"/>
                  </a:schemeClr>
                </a:solidFill>
              </a:rPr>
              <a:t>VON STUDENT*IN ZU STUDENT*IN</a:t>
            </a:r>
            <a:endParaRPr lang="de-DE" sz="1400" b="1" spc="100" dirty="0">
              <a:solidFill>
                <a:schemeClr val="tx1">
                  <a:lumMod val="65000"/>
                  <a:lumOff val="35000"/>
                </a:schemeClr>
              </a:solidFill>
            </a:endParaRPr>
          </a:p>
          <a:p>
            <a:pPr algn="l"/>
            <a:endParaRPr lang="de-DE" sz="1400" b="1" spc="100" dirty="0">
              <a:solidFill>
                <a:schemeClr val="tx1">
                  <a:lumMod val="65000"/>
                  <a:lumOff val="35000"/>
                </a:schemeClr>
              </a:solidFill>
            </a:endParaRPr>
          </a:p>
          <a:p>
            <a:pPr algn="l"/>
            <a:r>
              <a:rPr lang="de-DE" sz="1400" b="1" spc="100" dirty="0">
                <a:solidFill>
                  <a:schemeClr val="tx1">
                    <a:lumMod val="65000"/>
                    <a:lumOff val="35000"/>
                  </a:schemeClr>
                </a:solidFill>
              </a:rPr>
              <a:t>Erfahrungsberichte</a:t>
            </a:r>
            <a:r>
              <a:rPr lang="de-DE" sz="1400" spc="100" dirty="0">
                <a:solidFill>
                  <a:schemeClr val="tx1">
                    <a:lumMod val="65000"/>
                    <a:lumOff val="35000"/>
                  </a:schemeClr>
                </a:solidFill>
              </a:rPr>
              <a:t> Ihrer Kamerad*innen, welche im Rahmen ihres Studiums an der </a:t>
            </a:r>
            <a:r>
              <a:rPr lang="de-DE" sz="1400" spc="100" dirty="0" err="1">
                <a:solidFill>
                  <a:schemeClr val="tx1">
                    <a:lumMod val="65000"/>
                    <a:lumOff val="35000"/>
                  </a:schemeClr>
                </a:solidFill>
              </a:rPr>
              <a:t>UniBw</a:t>
            </a:r>
            <a:r>
              <a:rPr lang="de-DE" sz="1400" spc="100" dirty="0">
                <a:solidFill>
                  <a:schemeClr val="tx1">
                    <a:lumMod val="65000"/>
                    <a:lumOff val="35000"/>
                  </a:schemeClr>
                </a:solidFill>
              </a:rPr>
              <a:t> München bereits im Ausland waren!</a:t>
            </a:r>
          </a:p>
          <a:p>
            <a:pPr algn="l"/>
            <a:endParaRPr lang="de-DE" sz="1400" spc="100" dirty="0">
              <a:solidFill>
                <a:schemeClr val="tx1">
                  <a:lumMod val="65000"/>
                  <a:lumOff val="35000"/>
                </a:schemeClr>
              </a:solidFill>
              <a:hlinkClick r:id="rId4"/>
            </a:endParaRPr>
          </a:p>
          <a:p>
            <a:pPr algn="l"/>
            <a:r>
              <a:rPr lang="de-DE" sz="1400" spc="100" dirty="0">
                <a:solidFill>
                  <a:schemeClr val="tx1">
                    <a:lumMod val="65000"/>
                    <a:lumOff val="35000"/>
                  </a:schemeClr>
                </a:solidFill>
                <a:hlinkClick r:id="rId5"/>
              </a:rPr>
              <a:t>www.unibw.de/internationales/outgoing/erfahrungsberichte</a:t>
            </a:r>
            <a:endParaRPr lang="de-DE" sz="1400" spc="100" dirty="0">
              <a:solidFill>
                <a:schemeClr val="tx1">
                  <a:lumMod val="65000"/>
                  <a:lumOff val="35000"/>
                </a:schemeClr>
              </a:solidFill>
            </a:endParaRPr>
          </a:p>
          <a:p>
            <a:pPr algn="l"/>
            <a:r>
              <a:rPr lang="de-DE" sz="1400" spc="100" dirty="0">
                <a:solidFill>
                  <a:schemeClr val="tx1">
                    <a:lumMod val="65000"/>
                    <a:lumOff val="35000"/>
                  </a:schemeClr>
                </a:solidFill>
              </a:rPr>
              <a:t>und</a:t>
            </a:r>
          </a:p>
          <a:p>
            <a:pPr algn="l"/>
            <a:r>
              <a:rPr lang="de-DE" sz="1400" spc="100" dirty="0">
                <a:solidFill>
                  <a:schemeClr val="tx1">
                    <a:lumMod val="65000"/>
                    <a:lumOff val="35000"/>
                  </a:schemeClr>
                </a:solidFill>
                <a:hlinkClick r:id="rId6"/>
              </a:rPr>
              <a:t>https://www.unibw.de/sowi/studium/praktikum</a:t>
            </a:r>
            <a:r>
              <a:rPr lang="de-DE" sz="1400" spc="100" dirty="0">
                <a:solidFill>
                  <a:schemeClr val="tx1">
                    <a:lumMod val="65000"/>
                    <a:lumOff val="35000"/>
                  </a:schemeClr>
                </a:solidFill>
              </a:rPr>
              <a:t> </a:t>
            </a:r>
          </a:p>
          <a:p>
            <a:pPr algn="l"/>
            <a:endParaRPr lang="de-DE" sz="1400" spc="100" dirty="0">
              <a:solidFill>
                <a:schemeClr val="tx1">
                  <a:lumMod val="65000"/>
                  <a:lumOff val="35000"/>
                </a:schemeClr>
              </a:solidFill>
            </a:endParaRPr>
          </a:p>
        </p:txBody>
      </p:sp>
      <p:pic>
        <p:nvPicPr>
          <p:cNvPr id="7" name="Grafik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8333" y="3321554"/>
            <a:ext cx="4320000" cy="28791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902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51720" y="1540442"/>
            <a:ext cx="4932546" cy="1764196"/>
          </a:xfrm>
        </p:spPr>
        <p:txBody>
          <a:bodyPr>
            <a:noAutofit/>
          </a:bodyPr>
          <a:lstStyle/>
          <a:p>
            <a:r>
              <a:rPr lang="de-DE" sz="2200" spc="100" dirty="0">
                <a:solidFill>
                  <a:srgbClr val="ED6E00"/>
                </a:solidFill>
              </a:rPr>
              <a:t>VIELEN DANK FÜR IHR INTERESSE!</a:t>
            </a:r>
            <a:br>
              <a:rPr lang="de-DE" sz="2200" spc="100" dirty="0">
                <a:solidFill>
                  <a:srgbClr val="ED6E00"/>
                </a:solidFill>
              </a:rPr>
            </a:br>
            <a:r>
              <a:rPr lang="de-DE" sz="2200" spc="100" dirty="0">
                <a:solidFill>
                  <a:srgbClr val="ED6E00"/>
                </a:solidFill>
              </a:rPr>
              <a:t/>
            </a:r>
            <a:br>
              <a:rPr lang="de-DE" sz="2200" spc="100" dirty="0">
                <a:solidFill>
                  <a:srgbClr val="ED6E00"/>
                </a:solidFill>
              </a:rPr>
            </a:br>
            <a:endParaRPr lang="de-DE" sz="2200" i="1" spc="100" dirty="0">
              <a:solidFill>
                <a:srgbClr val="ED6E00"/>
              </a:solidFill>
              <a:latin typeface="+mn-lt"/>
            </a:endParaRP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7" name="Titel 1"/>
          <p:cNvSpPr txBox="1">
            <a:spLocks/>
          </p:cNvSpPr>
          <p:nvPr/>
        </p:nvSpPr>
        <p:spPr>
          <a:xfrm>
            <a:off x="767192" y="1196753"/>
            <a:ext cx="6660764" cy="48245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1600" spc="100" dirty="0">
              <a:solidFill>
                <a:schemeClr val="tx1">
                  <a:lumMod val="65000"/>
                  <a:lumOff val="35000"/>
                </a:schemeClr>
              </a:solidFill>
            </a:endParaRPr>
          </a:p>
          <a:p>
            <a:pPr algn="l"/>
            <a:endParaRPr lang="de-DE" sz="1600" spc="100" dirty="0">
              <a:solidFill>
                <a:schemeClr val="tx1">
                  <a:lumMod val="65000"/>
                  <a:lumOff val="35000"/>
                </a:schemeClr>
              </a:solidFill>
            </a:endParaRPr>
          </a:p>
          <a:p>
            <a:pPr algn="l"/>
            <a:endParaRPr lang="de-DE" sz="1600" spc="100" dirty="0">
              <a:solidFill>
                <a:schemeClr val="tx1">
                  <a:lumMod val="65000"/>
                  <a:lumOff val="35000"/>
                </a:schemeClr>
              </a:solidFill>
            </a:endParaRPr>
          </a:p>
        </p:txBody>
      </p:sp>
      <p:sp>
        <p:nvSpPr>
          <p:cNvPr id="9" name="Titel 1">
            <a:extLst>
              <a:ext uri="{FF2B5EF4-FFF2-40B4-BE49-F238E27FC236}">
                <a16:creationId xmlns:a16="http://schemas.microsoft.com/office/drawing/2014/main" id="{CE804A8B-DCEB-43B4-94F3-AC05D2E3C70A}"/>
              </a:ext>
            </a:extLst>
          </p:cNvPr>
          <p:cNvSpPr txBox="1">
            <a:spLocks/>
          </p:cNvSpPr>
          <p:nvPr/>
        </p:nvSpPr>
        <p:spPr>
          <a:xfrm>
            <a:off x="2591779" y="2764578"/>
            <a:ext cx="3852428" cy="1764196"/>
          </a:xfrm>
          <a:prstGeom prst="rect">
            <a:avLst/>
          </a:prstGeom>
          <a:solidFill>
            <a:srgbClr val="ED6E00">
              <a:alpha val="70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i="1" spc="100" dirty="0">
                <a:solidFill>
                  <a:schemeClr val="bg1"/>
                </a:solidFill>
              </a:rPr>
              <a:t>NOCH FRAGEN?</a:t>
            </a:r>
          </a:p>
          <a:p>
            <a:endParaRPr lang="de-DE" sz="1400" i="1" spc="100" dirty="0">
              <a:solidFill>
                <a:schemeClr val="bg1"/>
              </a:solidFill>
            </a:endParaRPr>
          </a:p>
          <a:p>
            <a:r>
              <a:rPr lang="de-DE" sz="1400" i="1" spc="100" dirty="0">
                <a:solidFill>
                  <a:schemeClr val="bg1"/>
                </a:solidFill>
              </a:rPr>
              <a:t>Dann bitte gerne jetzt stellen oder demnächst im Auslandsbüro </a:t>
            </a:r>
            <a:r>
              <a:rPr lang="de-DE" sz="1400" i="1" spc="100" dirty="0" smtClean="0">
                <a:solidFill>
                  <a:schemeClr val="bg1"/>
                </a:solidFill>
              </a:rPr>
              <a:t>oder bei den Auslandsbeauftragten melden</a:t>
            </a:r>
            <a:r>
              <a:rPr lang="de-DE" sz="1400" i="1" spc="100" dirty="0">
                <a:solidFill>
                  <a:schemeClr val="bg1"/>
                </a:solidFill>
              </a:rPr>
              <a:t>!</a:t>
            </a:r>
            <a:endParaRPr lang="de-DE" sz="1400" i="1" spc="100" dirty="0">
              <a:solidFill>
                <a:schemeClr val="bg1"/>
              </a:solidFill>
              <a:latin typeface="+mn-lt"/>
            </a:endParaRPr>
          </a:p>
        </p:txBody>
      </p:sp>
      <p:sp>
        <p:nvSpPr>
          <p:cNvPr id="10" name="Textfeld 9"/>
          <p:cNvSpPr txBox="1"/>
          <p:nvPr/>
        </p:nvSpPr>
        <p:spPr>
          <a:xfrm>
            <a:off x="767192" y="5587542"/>
            <a:ext cx="3528392" cy="738664"/>
          </a:xfrm>
          <a:prstGeom prst="rect">
            <a:avLst/>
          </a:prstGeom>
          <a:noFill/>
        </p:spPr>
        <p:txBody>
          <a:bodyPr wrap="square" rtlCol="0">
            <a:spAutoFit/>
          </a:bodyPr>
          <a:lstStyle/>
          <a:p>
            <a:r>
              <a:rPr lang="de-DE" sz="600" dirty="0"/>
              <a:t>Bildquellen: </a:t>
            </a:r>
          </a:p>
          <a:p>
            <a:endParaRPr lang="de-DE" sz="600" dirty="0"/>
          </a:p>
          <a:p>
            <a:r>
              <a:rPr lang="de-DE" sz="600" dirty="0"/>
              <a:t>© Auslandsbüro		</a:t>
            </a:r>
          </a:p>
          <a:p>
            <a:r>
              <a:rPr lang="de-DE" sz="600" dirty="0"/>
              <a:t>© FEN, </a:t>
            </a:r>
            <a:r>
              <a:rPr lang="de-DE" sz="600" dirty="0" err="1"/>
              <a:t>Universidad</a:t>
            </a:r>
            <a:r>
              <a:rPr lang="de-DE" sz="600" dirty="0"/>
              <a:t> de Chile	</a:t>
            </a:r>
          </a:p>
          <a:p>
            <a:r>
              <a:rPr lang="de-DE" sz="600" dirty="0"/>
              <a:t>© </a:t>
            </a:r>
            <a:r>
              <a:rPr lang="de-DE" sz="600" dirty="0">
                <a:hlinkClick r:id="rId4"/>
              </a:rPr>
              <a:t>Jan von </a:t>
            </a:r>
            <a:r>
              <a:rPr lang="de-DE" sz="600" dirty="0" err="1">
                <a:hlinkClick r:id="rId4"/>
              </a:rPr>
              <a:t>Allwörden</a:t>
            </a:r>
            <a:r>
              <a:rPr lang="de-DE" sz="600" dirty="0">
                <a:hlinkClick r:id="rId4"/>
              </a:rPr>
              <a:t>/DAAD</a:t>
            </a:r>
            <a:r>
              <a:rPr lang="de-DE" sz="600" dirty="0"/>
              <a:t>	</a:t>
            </a:r>
          </a:p>
          <a:p>
            <a:r>
              <a:rPr lang="de-DE" sz="600" dirty="0"/>
              <a:t>© </a:t>
            </a:r>
            <a:r>
              <a:rPr lang="de-DE" sz="600" dirty="0" err="1"/>
              <a:t>Pixabay</a:t>
            </a:r>
            <a:r>
              <a:rPr lang="de-DE" sz="600" dirty="0"/>
              <a:t> (</a:t>
            </a:r>
            <a:r>
              <a:rPr lang="de-DE" sz="600" dirty="0" err="1">
                <a:hlinkClick r:id="rId5"/>
              </a:rPr>
              <a:t>Pixabay</a:t>
            </a:r>
            <a:r>
              <a:rPr lang="de-DE" sz="600" dirty="0">
                <a:hlinkClick r:id="rId5"/>
              </a:rPr>
              <a:t> </a:t>
            </a:r>
            <a:r>
              <a:rPr lang="de-DE" sz="600" dirty="0" err="1">
                <a:hlinkClick r:id="rId5"/>
              </a:rPr>
              <a:t>License</a:t>
            </a:r>
            <a:r>
              <a:rPr lang="de-DE" sz="600" dirty="0"/>
              <a:t>)	</a:t>
            </a:r>
          </a:p>
          <a:p>
            <a:endParaRPr lang="de-DE" sz="600" dirty="0"/>
          </a:p>
        </p:txBody>
      </p:sp>
    </p:spTree>
    <p:extLst>
      <p:ext uri="{BB962C8B-B14F-4D97-AF65-F5344CB8AC3E}">
        <p14:creationId xmlns:p14="http://schemas.microsoft.com/office/powerpoint/2010/main" val="151066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077" y="5949280"/>
            <a:ext cx="2304257" cy="432048"/>
          </a:xfrm>
          <a:prstGeom prst="rect">
            <a:avLst/>
          </a:prstGeom>
        </p:spPr>
      </p:pic>
      <p:sp>
        <p:nvSpPr>
          <p:cNvPr id="7" name="Titel 1"/>
          <p:cNvSpPr txBox="1">
            <a:spLocks/>
          </p:cNvSpPr>
          <p:nvPr/>
        </p:nvSpPr>
        <p:spPr>
          <a:xfrm>
            <a:off x="768333" y="980728"/>
            <a:ext cx="7980131" cy="57606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400" b="1" spc="100" dirty="0">
                <a:solidFill>
                  <a:schemeClr val="tx1">
                    <a:lumMod val="65000"/>
                    <a:lumOff val="35000"/>
                  </a:schemeClr>
                </a:solidFill>
              </a:rPr>
              <a:t>Prof. Dr. Endre Dányi (Nachfolger von Prof. Dr. Isabelle Deflers)</a:t>
            </a:r>
          </a:p>
          <a:p>
            <a:pPr algn="l"/>
            <a:r>
              <a:rPr lang="de-DE" sz="1400" spc="100" dirty="0">
                <a:solidFill>
                  <a:schemeClr val="tx1">
                    <a:lumMod val="65000"/>
                    <a:lumOff val="35000"/>
                  </a:schemeClr>
                </a:solidFill>
              </a:rPr>
              <a:t>Auslandsbeauftragte SOWI</a:t>
            </a:r>
            <a:br>
              <a:rPr lang="de-DE" sz="1400" spc="100" dirty="0">
                <a:solidFill>
                  <a:schemeClr val="tx1">
                    <a:lumMod val="65000"/>
                    <a:lumOff val="35000"/>
                  </a:schemeClr>
                </a:solidFill>
              </a:rPr>
            </a:br>
            <a:r>
              <a:rPr lang="de-DE" sz="1400" spc="100" dirty="0">
                <a:solidFill>
                  <a:schemeClr val="tx1">
                    <a:lumMod val="65000"/>
                    <a:lumOff val="35000"/>
                  </a:schemeClr>
                </a:solidFill>
              </a:rPr>
              <a:t>Inhaltliche Beratung zum Studienprogramm im Ausland</a:t>
            </a:r>
          </a:p>
          <a:p>
            <a:pPr algn="l"/>
            <a:r>
              <a:rPr lang="fr-FR" sz="1400" dirty="0">
                <a:hlinkClick r:id="rId4"/>
              </a:rPr>
              <a:t>e.danyi@unibw.de</a:t>
            </a:r>
            <a:r>
              <a:rPr lang="fr-FR" sz="1400" dirty="0"/>
              <a:t> </a:t>
            </a:r>
            <a:r>
              <a:rPr lang="de-DE" sz="1400" spc="100" dirty="0">
                <a:solidFill>
                  <a:schemeClr val="tx1">
                    <a:lumMod val="65000"/>
                    <a:lumOff val="35000"/>
                  </a:schemeClr>
                </a:solidFill>
              </a:rPr>
              <a:t>| +49 89 6004 3922</a:t>
            </a:r>
          </a:p>
          <a:p>
            <a:pPr algn="l"/>
            <a:r>
              <a:rPr lang="de-DE" sz="1400" spc="100" dirty="0">
                <a:solidFill>
                  <a:schemeClr val="tx1">
                    <a:lumMod val="65000"/>
                    <a:lumOff val="35000"/>
                  </a:schemeClr>
                </a:solidFill>
              </a:rPr>
              <a:t>Gebäude 33/300, Zimmer 3153</a:t>
            </a:r>
          </a:p>
          <a:p>
            <a:pPr algn="l"/>
            <a:endParaRPr lang="de-DE" sz="1400" spc="100" dirty="0">
              <a:solidFill>
                <a:schemeClr val="tx1">
                  <a:lumMod val="65000"/>
                  <a:lumOff val="35000"/>
                </a:schemeClr>
              </a:solidFill>
            </a:endParaRPr>
          </a:p>
          <a:p>
            <a:pPr algn="l"/>
            <a:r>
              <a:rPr lang="de-DE" sz="1400" b="1" spc="100" dirty="0">
                <a:solidFill>
                  <a:schemeClr val="tx1">
                    <a:lumMod val="65000"/>
                    <a:lumOff val="35000"/>
                  </a:schemeClr>
                </a:solidFill>
              </a:rPr>
              <a:t>Prof. Dr. Johara Berriane</a:t>
            </a:r>
          </a:p>
          <a:p>
            <a:pPr algn="l"/>
            <a:r>
              <a:rPr lang="de-DE" sz="1400" spc="100" dirty="0">
                <a:solidFill>
                  <a:schemeClr val="tx1">
                    <a:lumMod val="65000"/>
                    <a:lumOff val="35000"/>
                  </a:schemeClr>
                </a:solidFill>
              </a:rPr>
              <a:t>Auslandsbeauftragte KUWI</a:t>
            </a:r>
            <a:br>
              <a:rPr lang="de-DE" sz="1400" spc="100" dirty="0">
                <a:solidFill>
                  <a:schemeClr val="tx1">
                    <a:lumMod val="65000"/>
                    <a:lumOff val="35000"/>
                  </a:schemeClr>
                </a:solidFill>
              </a:rPr>
            </a:br>
            <a:r>
              <a:rPr lang="de-DE" sz="1400" spc="100" dirty="0">
                <a:solidFill>
                  <a:schemeClr val="tx1">
                    <a:lumMod val="65000"/>
                    <a:lumOff val="35000"/>
                  </a:schemeClr>
                </a:solidFill>
              </a:rPr>
              <a:t>Inhaltliche Beratung zum Studienprogramm im Ausland</a:t>
            </a:r>
          </a:p>
          <a:p>
            <a:pPr algn="l"/>
            <a:r>
              <a:rPr lang="fr-FR" sz="1400" dirty="0">
                <a:hlinkClick r:id="rId4"/>
              </a:rPr>
              <a:t>e.danyi@unibw.de</a:t>
            </a:r>
            <a:r>
              <a:rPr lang="fr-FR" sz="1400" dirty="0"/>
              <a:t> </a:t>
            </a:r>
            <a:r>
              <a:rPr lang="de-DE" sz="1400" spc="100" dirty="0">
                <a:solidFill>
                  <a:schemeClr val="tx1">
                    <a:lumMod val="65000"/>
                    <a:lumOff val="35000"/>
                  </a:schemeClr>
                </a:solidFill>
              </a:rPr>
              <a:t>| +49 89 6004 2407</a:t>
            </a:r>
          </a:p>
          <a:p>
            <a:pPr algn="l"/>
            <a:r>
              <a:rPr lang="de-DE" sz="1400" spc="100" dirty="0">
                <a:solidFill>
                  <a:schemeClr val="tx1">
                    <a:lumMod val="65000"/>
                    <a:lumOff val="35000"/>
                  </a:schemeClr>
                </a:solidFill>
              </a:rPr>
              <a:t>Gebäude 33/200, Zimmer 2254</a:t>
            </a:r>
          </a:p>
          <a:p>
            <a:pPr algn="l"/>
            <a:endParaRPr lang="de-DE" sz="1400" spc="100" dirty="0">
              <a:solidFill>
                <a:schemeClr val="tx1">
                  <a:lumMod val="65000"/>
                  <a:lumOff val="35000"/>
                </a:schemeClr>
              </a:solidFill>
            </a:endParaRPr>
          </a:p>
          <a:p>
            <a:pPr algn="l"/>
            <a:r>
              <a:rPr lang="de-DE" sz="1400" b="1" spc="100" dirty="0">
                <a:solidFill>
                  <a:schemeClr val="tx1">
                    <a:lumMod val="65000"/>
                    <a:lumOff val="35000"/>
                  </a:schemeClr>
                </a:solidFill>
              </a:rPr>
              <a:t>Dr. Alexandra Bettag		</a:t>
            </a:r>
          </a:p>
          <a:p>
            <a:pPr algn="l"/>
            <a:r>
              <a:rPr lang="de-DE" sz="1400" spc="100" dirty="0">
                <a:solidFill>
                  <a:schemeClr val="tx1">
                    <a:lumMod val="65000"/>
                    <a:lumOff val="35000"/>
                  </a:schemeClr>
                </a:solidFill>
              </a:rPr>
              <a:t>Auslandsbüro: Leitung</a:t>
            </a:r>
          </a:p>
          <a:p>
            <a:pPr algn="l"/>
            <a:r>
              <a:rPr lang="de-DE" sz="1400" spc="100" dirty="0">
                <a:solidFill>
                  <a:schemeClr val="tx1">
                    <a:lumMod val="65000"/>
                    <a:lumOff val="35000"/>
                  </a:schemeClr>
                </a:solidFill>
              </a:rPr>
              <a:t>Betreuung Kooperationen, Partnerhochschulen</a:t>
            </a:r>
          </a:p>
          <a:p>
            <a:pPr algn="l"/>
            <a:r>
              <a:rPr lang="de-DE" sz="1400" spc="100" dirty="0">
                <a:solidFill>
                  <a:schemeClr val="tx1">
                    <a:lumMod val="65000"/>
                    <a:lumOff val="35000"/>
                  </a:schemeClr>
                </a:solidFill>
                <a:hlinkClick r:id="rId5"/>
              </a:rPr>
              <a:t>alexandra.bettag@unibw.de</a:t>
            </a:r>
            <a:r>
              <a:rPr lang="de-DE" sz="1400" spc="100" dirty="0">
                <a:solidFill>
                  <a:schemeClr val="tx1">
                    <a:lumMod val="65000"/>
                    <a:lumOff val="35000"/>
                  </a:schemeClr>
                </a:solidFill>
              </a:rPr>
              <a:t> | +49 89 6004 4683 </a:t>
            </a:r>
          </a:p>
          <a:p>
            <a:pPr algn="l"/>
            <a:r>
              <a:rPr lang="de-DE" sz="1400" spc="100" dirty="0">
                <a:solidFill>
                  <a:schemeClr val="tx1">
                    <a:lumMod val="65000"/>
                    <a:lumOff val="35000"/>
                  </a:schemeClr>
                </a:solidFill>
              </a:rPr>
              <a:t>Gebäude 33/300, Zimmer 1352</a:t>
            </a:r>
          </a:p>
          <a:p>
            <a:pPr algn="l"/>
            <a:endParaRPr lang="de-DE" sz="1400" spc="100" dirty="0">
              <a:solidFill>
                <a:schemeClr val="tx1">
                  <a:lumMod val="65000"/>
                  <a:lumOff val="35000"/>
                </a:schemeClr>
              </a:solidFill>
            </a:endParaRPr>
          </a:p>
          <a:p>
            <a:pPr algn="l"/>
            <a:r>
              <a:rPr lang="de-DE" sz="1400" b="1" dirty="0">
                <a:solidFill>
                  <a:schemeClr val="accent5"/>
                </a:solidFill>
              </a:rPr>
              <a:t>Maria Mendez</a:t>
            </a:r>
            <a:endParaRPr lang="de-DE" sz="1400" b="1" spc="100" dirty="0">
              <a:solidFill>
                <a:schemeClr val="accent5"/>
              </a:solidFill>
            </a:endParaRPr>
          </a:p>
          <a:p>
            <a:pPr algn="l"/>
            <a:r>
              <a:rPr lang="de-DE" sz="1400" spc="100" dirty="0">
                <a:solidFill>
                  <a:schemeClr val="tx1">
                    <a:lumMod val="65000"/>
                    <a:lumOff val="35000"/>
                  </a:schemeClr>
                </a:solidFill>
              </a:rPr>
              <a:t>Auslandsbüro: Koordinatorin </a:t>
            </a:r>
            <a:r>
              <a:rPr lang="de-DE" sz="1400" spc="100" dirty="0" err="1">
                <a:solidFill>
                  <a:schemeClr val="tx1">
                    <a:lumMod val="65000"/>
                    <a:lumOff val="35000"/>
                  </a:schemeClr>
                </a:solidFill>
              </a:rPr>
              <a:t>Outgoing</a:t>
            </a:r>
            <a:r>
              <a:rPr lang="de-DE" sz="1400" spc="100" dirty="0">
                <a:solidFill>
                  <a:schemeClr val="tx1">
                    <a:lumMod val="65000"/>
                    <a:lumOff val="35000"/>
                  </a:schemeClr>
                </a:solidFill>
              </a:rPr>
              <a:t/>
            </a:r>
            <a:br>
              <a:rPr lang="de-DE" sz="1400" spc="100" dirty="0">
                <a:solidFill>
                  <a:schemeClr val="tx1">
                    <a:lumMod val="65000"/>
                    <a:lumOff val="35000"/>
                  </a:schemeClr>
                </a:solidFill>
              </a:rPr>
            </a:br>
            <a:r>
              <a:rPr lang="de-DE" sz="1400" spc="100" dirty="0">
                <a:solidFill>
                  <a:schemeClr val="tx1">
                    <a:lumMod val="65000"/>
                    <a:lumOff val="35000"/>
                  </a:schemeClr>
                </a:solidFill>
              </a:rPr>
              <a:t>Erstberatung, Organisatorische Fragen, </a:t>
            </a:r>
            <a:br>
              <a:rPr lang="de-DE" sz="1400" spc="100" dirty="0">
                <a:solidFill>
                  <a:schemeClr val="tx1">
                    <a:lumMod val="65000"/>
                    <a:lumOff val="35000"/>
                  </a:schemeClr>
                </a:solidFill>
              </a:rPr>
            </a:br>
            <a:r>
              <a:rPr lang="de-DE" sz="1400" spc="100" dirty="0">
                <a:solidFill>
                  <a:schemeClr val="tx1">
                    <a:lumMod val="65000"/>
                    <a:lumOff val="35000"/>
                  </a:schemeClr>
                </a:solidFill>
              </a:rPr>
              <a:t>Vermittlung an Partnerhochschulen und Institutionen im Ausland</a:t>
            </a:r>
          </a:p>
          <a:p>
            <a:pPr algn="l"/>
            <a:r>
              <a:rPr lang="de-DE" sz="1400" dirty="0">
                <a:hlinkClick r:id="rId6"/>
              </a:rPr>
              <a:t>maria.mendez@unibw.de</a:t>
            </a:r>
            <a:r>
              <a:rPr lang="de-DE" sz="1400" spc="100" dirty="0">
                <a:solidFill>
                  <a:schemeClr val="tx1">
                    <a:lumMod val="65000"/>
                    <a:lumOff val="35000"/>
                  </a:schemeClr>
                </a:solidFill>
              </a:rPr>
              <a:t> | +49 89 6004 2524</a:t>
            </a:r>
          </a:p>
          <a:p>
            <a:pPr algn="l"/>
            <a:r>
              <a:rPr lang="de-DE" sz="1400" spc="100" dirty="0">
                <a:solidFill>
                  <a:schemeClr val="tx1">
                    <a:lumMod val="65000"/>
                    <a:lumOff val="35000"/>
                  </a:schemeClr>
                </a:solidFill>
              </a:rPr>
              <a:t>Gebäude 33/300, Zimmer 1353</a:t>
            </a:r>
          </a:p>
          <a:p>
            <a:pPr algn="l"/>
            <a:r>
              <a:rPr lang="de-DE" sz="1400" spc="100" dirty="0">
                <a:solidFill>
                  <a:schemeClr val="tx1">
                    <a:lumMod val="65000"/>
                    <a:lumOff val="35000"/>
                  </a:schemeClr>
                </a:solidFill>
              </a:rPr>
              <a:t>Sprechzeiten: Mo 14-16 Uhr, Di 10-12 Uhr, Do 14-16 Uhr</a:t>
            </a:r>
          </a:p>
        </p:txBody>
      </p:sp>
      <p:sp>
        <p:nvSpPr>
          <p:cNvPr id="9" name="Titel 1"/>
          <p:cNvSpPr txBox="1">
            <a:spLocks/>
          </p:cNvSpPr>
          <p:nvPr/>
        </p:nvSpPr>
        <p:spPr>
          <a:xfrm>
            <a:off x="768333" y="604067"/>
            <a:ext cx="6828003" cy="6755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b="1" spc="100" dirty="0">
                <a:solidFill>
                  <a:srgbClr val="ED6E00"/>
                </a:solidFill>
                <a:latin typeface="+mn-lt"/>
              </a:rPr>
              <a:t>ANSPRECHPARTNER*INNEN</a:t>
            </a:r>
          </a:p>
        </p:txBody>
      </p:sp>
    </p:spTree>
    <p:extLst>
      <p:ext uri="{BB962C8B-B14F-4D97-AF65-F5344CB8AC3E}">
        <p14:creationId xmlns:p14="http://schemas.microsoft.com/office/powerpoint/2010/main" val="404898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MOBILITÄTSFENSTER IN SOWI</a:t>
            </a: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15" name="Titel 1"/>
          <p:cNvSpPr txBox="1">
            <a:spLocks/>
          </p:cNvSpPr>
          <p:nvPr/>
        </p:nvSpPr>
        <p:spPr>
          <a:xfrm>
            <a:off x="768333" y="1279574"/>
            <a:ext cx="6828003" cy="4212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1600" spc="100" dirty="0">
              <a:solidFill>
                <a:schemeClr val="tx1">
                  <a:lumMod val="65000"/>
                  <a:lumOff val="35000"/>
                </a:schemeClr>
              </a:solidFill>
              <a:latin typeface="+mn-lt"/>
            </a:endParaRPr>
          </a:p>
          <a:p>
            <a:pPr algn="l"/>
            <a:r>
              <a:rPr lang="de-DE" sz="1400" spc="100" dirty="0">
                <a:solidFill>
                  <a:schemeClr val="tx1">
                    <a:lumMod val="65000"/>
                    <a:lumOff val="35000"/>
                  </a:schemeClr>
                </a:solidFill>
                <a:latin typeface="+mn-lt"/>
              </a:rPr>
              <a:t>Mögliche </a:t>
            </a:r>
            <a:r>
              <a:rPr lang="de-DE" sz="1400" spc="100" dirty="0" err="1">
                <a:solidFill>
                  <a:schemeClr val="tx1">
                    <a:lumMod val="65000"/>
                    <a:lumOff val="35000"/>
                  </a:schemeClr>
                </a:solidFill>
                <a:latin typeface="+mn-lt"/>
              </a:rPr>
              <a:t>Auslandsmobilitäten</a:t>
            </a:r>
            <a:r>
              <a:rPr lang="de-DE" sz="1400" spc="100" dirty="0">
                <a:solidFill>
                  <a:schemeClr val="tx1">
                    <a:lumMod val="65000"/>
                    <a:lumOff val="35000"/>
                  </a:schemeClr>
                </a:solidFill>
                <a:latin typeface="+mn-lt"/>
              </a:rPr>
              <a:t> im Sommer</a:t>
            </a:r>
            <a:endParaRPr lang="de-DE" sz="1400" b="1" spc="100" dirty="0">
              <a:solidFill>
                <a:srgbClr val="ED6E00"/>
              </a:solidFill>
              <a:latin typeface="+mn-lt"/>
            </a:endParaRPr>
          </a:p>
          <a:p>
            <a:pPr algn="l"/>
            <a:endParaRPr lang="de-DE" sz="1600" b="1" spc="100" dirty="0">
              <a:solidFill>
                <a:schemeClr val="tx1">
                  <a:lumMod val="65000"/>
                  <a:lumOff val="35000"/>
                </a:schemeClr>
              </a:solidFill>
              <a:latin typeface="+mn-lt"/>
            </a:endParaRPr>
          </a:p>
        </p:txBody>
      </p:sp>
      <p:sp>
        <p:nvSpPr>
          <p:cNvPr id="16" name="Rechteck 15"/>
          <p:cNvSpPr/>
          <p:nvPr/>
        </p:nvSpPr>
        <p:spPr>
          <a:xfrm>
            <a:off x="825649" y="1896915"/>
            <a:ext cx="2880000" cy="1624251"/>
          </a:xfrm>
          <a:prstGeom prst="rect">
            <a:avLst/>
          </a:prstGeom>
          <a:solidFill>
            <a:srgbClr val="ED6E00">
              <a:alpha val="7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1200" b="1" dirty="0"/>
          </a:p>
          <a:p>
            <a:pPr algn="ctr"/>
            <a:r>
              <a:rPr lang="de-DE" sz="1200" b="1" dirty="0"/>
              <a:t>Pflichtpraktikum</a:t>
            </a:r>
          </a:p>
          <a:p>
            <a:pPr algn="ctr"/>
            <a:endParaRPr lang="de-DE" sz="1000" dirty="0"/>
          </a:p>
          <a:p>
            <a:pPr marL="228600" indent="-228600" algn="ctr">
              <a:buAutoNum type="arabicPeriod"/>
            </a:pPr>
            <a:r>
              <a:rPr lang="de-DE" sz="1000" dirty="0"/>
              <a:t>Pflichtpraktikum im Sommer des zweiten Studienjahres im Bachelor </a:t>
            </a:r>
            <a:br>
              <a:rPr lang="de-DE" sz="1000" dirty="0"/>
            </a:br>
            <a:r>
              <a:rPr lang="de-DE" sz="1000" dirty="0"/>
              <a:t>(9 ECTS)</a:t>
            </a:r>
          </a:p>
          <a:p>
            <a:pPr marL="228600" indent="-228600" algn="ctr">
              <a:buAutoNum type="arabicPeriod"/>
            </a:pPr>
            <a:endParaRPr lang="de-DE" sz="300" dirty="0"/>
          </a:p>
          <a:p>
            <a:pPr algn="ctr"/>
            <a:r>
              <a:rPr lang="de-DE" sz="1000" dirty="0"/>
              <a:t> 2. Pflichtpraktikum im Sommer des ersten Studienjahres im Master </a:t>
            </a:r>
            <a:br>
              <a:rPr lang="de-DE" sz="1000" dirty="0"/>
            </a:br>
            <a:r>
              <a:rPr lang="de-DE" sz="1000" dirty="0"/>
              <a:t>(9 ECTS)</a:t>
            </a:r>
          </a:p>
        </p:txBody>
      </p:sp>
      <p:sp>
        <p:nvSpPr>
          <p:cNvPr id="19" name="Rechteck 18"/>
          <p:cNvSpPr/>
          <p:nvPr/>
        </p:nvSpPr>
        <p:spPr>
          <a:xfrm>
            <a:off x="4201677" y="1896915"/>
            <a:ext cx="2880000" cy="1624250"/>
          </a:xfrm>
          <a:prstGeom prst="rect">
            <a:avLst/>
          </a:prstGeom>
          <a:solidFill>
            <a:srgbClr val="ED6E00">
              <a:alpha val="7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1200" b="1" dirty="0"/>
          </a:p>
          <a:p>
            <a:pPr algn="ctr"/>
            <a:r>
              <a:rPr lang="de-DE" sz="1200" b="1" dirty="0"/>
              <a:t>Summer School</a:t>
            </a:r>
          </a:p>
          <a:p>
            <a:pPr algn="ctr"/>
            <a:endParaRPr lang="de-DE" sz="1000" dirty="0"/>
          </a:p>
          <a:p>
            <a:pPr algn="ctr"/>
            <a:r>
              <a:rPr lang="de-DE" sz="1000" dirty="0"/>
              <a:t>anrechenbar als Ersatz für ein Pflichtpraktikum im Bachelor oder Master (siehe links)</a:t>
            </a:r>
          </a:p>
        </p:txBody>
      </p:sp>
      <p:sp>
        <p:nvSpPr>
          <p:cNvPr id="10" name="Rechteck 9"/>
          <p:cNvSpPr/>
          <p:nvPr/>
        </p:nvSpPr>
        <p:spPr>
          <a:xfrm>
            <a:off x="827584" y="3521166"/>
            <a:ext cx="2880000" cy="2160000"/>
          </a:xfrm>
          <a:prstGeom prst="rect">
            <a:avLst/>
          </a:prstGeom>
          <a:blipFill dpi="0" rotWithShape="1">
            <a:blip r:embed="rId4"/>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11" name="Rechteck 10"/>
          <p:cNvSpPr/>
          <p:nvPr/>
        </p:nvSpPr>
        <p:spPr>
          <a:xfrm>
            <a:off x="4201677" y="3521166"/>
            <a:ext cx="2880000" cy="2160000"/>
          </a:xfrm>
          <a:prstGeom prst="rect">
            <a:avLst/>
          </a:prstGeom>
          <a:blipFill dpi="0" rotWithShape="1">
            <a:blip r:embed="rId5"/>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4" name="Pfeil nach links 3"/>
          <p:cNvSpPr/>
          <p:nvPr/>
        </p:nvSpPr>
        <p:spPr>
          <a:xfrm>
            <a:off x="3645572" y="2476604"/>
            <a:ext cx="616182" cy="464873"/>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890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MOBILITÄTSFENSTER IN SOWI</a:t>
            </a: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15" name="Titel 1"/>
          <p:cNvSpPr txBox="1">
            <a:spLocks/>
          </p:cNvSpPr>
          <p:nvPr/>
        </p:nvSpPr>
        <p:spPr>
          <a:xfrm>
            <a:off x="768333" y="1279574"/>
            <a:ext cx="6828003" cy="4212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1600" spc="100" dirty="0">
              <a:solidFill>
                <a:schemeClr val="tx1">
                  <a:lumMod val="65000"/>
                  <a:lumOff val="35000"/>
                </a:schemeClr>
              </a:solidFill>
              <a:latin typeface="+mn-lt"/>
            </a:endParaRPr>
          </a:p>
          <a:p>
            <a:pPr algn="l"/>
            <a:r>
              <a:rPr lang="de-DE" sz="1400" spc="100" dirty="0">
                <a:solidFill>
                  <a:schemeClr val="tx1">
                    <a:lumMod val="65000"/>
                    <a:lumOff val="35000"/>
                  </a:schemeClr>
                </a:solidFill>
                <a:latin typeface="+mn-lt"/>
              </a:rPr>
              <a:t>Mögliche </a:t>
            </a:r>
            <a:r>
              <a:rPr lang="de-DE" sz="1400" spc="100" dirty="0" err="1">
                <a:solidFill>
                  <a:schemeClr val="tx1">
                    <a:lumMod val="65000"/>
                    <a:lumOff val="35000"/>
                  </a:schemeClr>
                </a:solidFill>
                <a:latin typeface="+mn-lt"/>
              </a:rPr>
              <a:t>Auslandsmobilitäten</a:t>
            </a:r>
            <a:r>
              <a:rPr lang="de-DE" sz="1400" spc="100" dirty="0">
                <a:solidFill>
                  <a:schemeClr val="tx1">
                    <a:lumMod val="65000"/>
                    <a:lumOff val="35000"/>
                  </a:schemeClr>
                </a:solidFill>
                <a:latin typeface="+mn-lt"/>
              </a:rPr>
              <a:t> im Herbst und Frühjahr</a:t>
            </a:r>
            <a:endParaRPr lang="de-DE" sz="1400" b="1" spc="100" dirty="0">
              <a:solidFill>
                <a:srgbClr val="ED6E00"/>
              </a:solidFill>
              <a:latin typeface="+mn-lt"/>
            </a:endParaRPr>
          </a:p>
          <a:p>
            <a:pPr algn="l"/>
            <a:endParaRPr lang="de-DE" sz="1600" b="1" spc="100" dirty="0">
              <a:solidFill>
                <a:schemeClr val="tx1">
                  <a:lumMod val="65000"/>
                  <a:lumOff val="35000"/>
                </a:schemeClr>
              </a:solidFill>
              <a:latin typeface="+mn-lt"/>
            </a:endParaRPr>
          </a:p>
        </p:txBody>
      </p:sp>
      <p:sp>
        <p:nvSpPr>
          <p:cNvPr id="16" name="Rechteck 15"/>
          <p:cNvSpPr/>
          <p:nvPr/>
        </p:nvSpPr>
        <p:spPr>
          <a:xfrm>
            <a:off x="825649" y="1896915"/>
            <a:ext cx="2880000" cy="1624251"/>
          </a:xfrm>
          <a:prstGeom prst="rect">
            <a:avLst/>
          </a:prstGeom>
          <a:solidFill>
            <a:srgbClr val="ED6E00">
              <a:alpha val="7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1200" b="1" dirty="0"/>
          </a:p>
          <a:p>
            <a:pPr algn="ctr"/>
            <a:r>
              <a:rPr lang="de-DE" sz="1200" b="1" dirty="0"/>
              <a:t>Auslandstrimester</a:t>
            </a:r>
          </a:p>
          <a:p>
            <a:pPr algn="ctr"/>
            <a:endParaRPr lang="de-DE" sz="1000" dirty="0"/>
          </a:p>
          <a:p>
            <a:pPr algn="ctr"/>
            <a:r>
              <a:rPr lang="de-DE" sz="1000" dirty="0"/>
              <a:t>7. Trimester (HT) im Bachelor, </a:t>
            </a:r>
            <a:br>
              <a:rPr lang="de-DE" sz="1000" dirty="0"/>
            </a:br>
            <a:r>
              <a:rPr lang="de-DE" sz="1000" dirty="0"/>
              <a:t>inkl. Anfertigung der Bachelorarbeit (10+12 ECTS)</a:t>
            </a:r>
          </a:p>
          <a:p>
            <a:pPr algn="ctr"/>
            <a:endParaRPr lang="de-DE" sz="300" dirty="0"/>
          </a:p>
          <a:p>
            <a:pPr algn="ctr"/>
            <a:r>
              <a:rPr lang="de-DE" sz="1000" dirty="0"/>
              <a:t>3. Trimester (HT) im Master </a:t>
            </a:r>
            <a:br>
              <a:rPr lang="de-DE" sz="1000" dirty="0"/>
            </a:br>
            <a:r>
              <a:rPr lang="de-DE" sz="1000" dirty="0"/>
              <a:t>(ca. 22 ECTS)</a:t>
            </a:r>
          </a:p>
          <a:p>
            <a:pPr algn="ctr"/>
            <a:endParaRPr lang="de-DE" sz="300" dirty="0"/>
          </a:p>
          <a:p>
            <a:pPr algn="ctr"/>
            <a:r>
              <a:rPr lang="de-DE" sz="1000" dirty="0"/>
              <a:t>(ggf. auch Möglichkeiten im WT/FT)</a:t>
            </a:r>
          </a:p>
        </p:txBody>
      </p:sp>
      <p:sp>
        <p:nvSpPr>
          <p:cNvPr id="17" name="Rechteck 16"/>
          <p:cNvSpPr/>
          <p:nvPr/>
        </p:nvSpPr>
        <p:spPr>
          <a:xfrm>
            <a:off x="825649" y="3521165"/>
            <a:ext cx="2880000" cy="2160000"/>
          </a:xfrm>
          <a:prstGeom prst="rect">
            <a:avLst/>
          </a:prstGeom>
          <a:blipFill dpi="0" rotWithShape="1">
            <a:blip r:embed="rId4"/>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19" name="Rechteck 18"/>
          <p:cNvSpPr/>
          <p:nvPr/>
        </p:nvSpPr>
        <p:spPr>
          <a:xfrm>
            <a:off x="4932200" y="1863623"/>
            <a:ext cx="2880000" cy="1624250"/>
          </a:xfrm>
          <a:prstGeom prst="rect">
            <a:avLst/>
          </a:prstGeom>
          <a:solidFill>
            <a:srgbClr val="ED6E00">
              <a:alpha val="7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1200" b="1" dirty="0"/>
          </a:p>
          <a:p>
            <a:pPr algn="ctr"/>
            <a:r>
              <a:rPr lang="de-DE" sz="1200" b="1" dirty="0"/>
              <a:t>Anfertigung der Masterarbeit</a:t>
            </a:r>
          </a:p>
          <a:p>
            <a:pPr algn="ctr"/>
            <a:r>
              <a:rPr lang="de-DE" sz="1200" b="1" dirty="0"/>
              <a:t>im Ausland</a:t>
            </a:r>
          </a:p>
          <a:p>
            <a:pPr algn="ctr"/>
            <a:endParaRPr lang="de-DE" sz="1000" dirty="0"/>
          </a:p>
          <a:p>
            <a:pPr algn="ctr"/>
            <a:r>
              <a:rPr lang="de-DE" sz="1000" dirty="0"/>
              <a:t>5. Trimester im Master (FT)</a:t>
            </a:r>
          </a:p>
          <a:p>
            <a:pPr algn="ctr"/>
            <a:r>
              <a:rPr lang="de-DE" sz="1000" dirty="0"/>
              <a:t>(30 ECTS)</a:t>
            </a:r>
          </a:p>
        </p:txBody>
      </p:sp>
      <p:sp>
        <p:nvSpPr>
          <p:cNvPr id="13" name="Rechteck 12"/>
          <p:cNvSpPr/>
          <p:nvPr/>
        </p:nvSpPr>
        <p:spPr>
          <a:xfrm>
            <a:off x="4932200" y="3512305"/>
            <a:ext cx="2880000" cy="2160000"/>
          </a:xfrm>
          <a:prstGeom prst="rect">
            <a:avLst/>
          </a:prstGeom>
          <a:blipFill dpi="0" rotWithShape="1">
            <a:blip r:embed="rId5"/>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 name="Textfeld 2">
            <a:extLst>
              <a:ext uri="{FF2B5EF4-FFF2-40B4-BE49-F238E27FC236}">
                <a16:creationId xmlns:a16="http://schemas.microsoft.com/office/drawing/2014/main" id="{3A4FF757-A616-4CD9-B206-958504D70EB5}"/>
              </a:ext>
            </a:extLst>
          </p:cNvPr>
          <p:cNvSpPr txBox="1"/>
          <p:nvPr/>
        </p:nvSpPr>
        <p:spPr>
          <a:xfrm>
            <a:off x="3923928" y="2254513"/>
            <a:ext cx="864096" cy="369332"/>
          </a:xfrm>
          <a:prstGeom prst="rect">
            <a:avLst/>
          </a:prstGeom>
          <a:noFill/>
        </p:spPr>
        <p:txBody>
          <a:bodyPr wrap="square" rtlCol="0">
            <a:spAutoFit/>
          </a:bodyPr>
          <a:lstStyle/>
          <a:p>
            <a:pPr algn="ctr"/>
            <a:r>
              <a:rPr lang="de-DE" b="1" dirty="0"/>
              <a:t>oder</a:t>
            </a:r>
          </a:p>
        </p:txBody>
      </p:sp>
    </p:spTree>
    <p:extLst>
      <p:ext uri="{BB962C8B-B14F-4D97-AF65-F5344CB8AC3E}">
        <p14:creationId xmlns:p14="http://schemas.microsoft.com/office/powerpoint/2010/main" val="1792101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MOBILITÄTSFENSTER IN </a:t>
            </a:r>
            <a:r>
              <a:rPr lang="de-DE" sz="1800" b="1" spc="100" dirty="0" smtClean="0">
                <a:solidFill>
                  <a:srgbClr val="ED6E00"/>
                </a:solidFill>
                <a:latin typeface="+mn-lt"/>
              </a:rPr>
              <a:t>KUWI</a:t>
            </a:r>
            <a:endParaRPr lang="de-DE" sz="1800" b="1" spc="100" dirty="0">
              <a:solidFill>
                <a:srgbClr val="ED6E00"/>
              </a:solidFill>
              <a:latin typeface="+mn-lt"/>
            </a:endParaRP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15" name="Titel 1"/>
          <p:cNvSpPr txBox="1">
            <a:spLocks/>
          </p:cNvSpPr>
          <p:nvPr/>
        </p:nvSpPr>
        <p:spPr>
          <a:xfrm>
            <a:off x="768333" y="1279574"/>
            <a:ext cx="6828003" cy="4212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1600" spc="100" dirty="0">
              <a:solidFill>
                <a:schemeClr val="tx1">
                  <a:lumMod val="65000"/>
                  <a:lumOff val="35000"/>
                </a:schemeClr>
              </a:solidFill>
              <a:latin typeface="+mn-lt"/>
            </a:endParaRPr>
          </a:p>
          <a:p>
            <a:pPr algn="l"/>
            <a:r>
              <a:rPr lang="de-DE" sz="1400" spc="100" dirty="0">
                <a:solidFill>
                  <a:schemeClr val="tx1">
                    <a:lumMod val="65000"/>
                    <a:lumOff val="35000"/>
                  </a:schemeClr>
                </a:solidFill>
                <a:latin typeface="+mn-lt"/>
              </a:rPr>
              <a:t>Mögliche </a:t>
            </a:r>
            <a:r>
              <a:rPr lang="de-DE" sz="1400" spc="100" dirty="0" err="1">
                <a:solidFill>
                  <a:schemeClr val="tx1">
                    <a:lumMod val="65000"/>
                    <a:lumOff val="35000"/>
                  </a:schemeClr>
                </a:solidFill>
                <a:latin typeface="+mn-lt"/>
              </a:rPr>
              <a:t>Auslandsmobilitäten</a:t>
            </a:r>
            <a:r>
              <a:rPr lang="de-DE" sz="1400" spc="100" dirty="0">
                <a:solidFill>
                  <a:schemeClr val="tx1">
                    <a:lumMod val="65000"/>
                    <a:lumOff val="35000"/>
                  </a:schemeClr>
                </a:solidFill>
                <a:latin typeface="+mn-lt"/>
              </a:rPr>
              <a:t> im Herbst und Frühjahr</a:t>
            </a:r>
            <a:endParaRPr lang="de-DE" sz="1400" b="1" spc="100" dirty="0">
              <a:solidFill>
                <a:srgbClr val="ED6E00"/>
              </a:solidFill>
              <a:latin typeface="+mn-lt"/>
            </a:endParaRPr>
          </a:p>
          <a:p>
            <a:pPr algn="l"/>
            <a:endParaRPr lang="de-DE" sz="1600" b="1" spc="100" dirty="0">
              <a:solidFill>
                <a:schemeClr val="tx1">
                  <a:lumMod val="65000"/>
                  <a:lumOff val="35000"/>
                </a:schemeClr>
              </a:solidFill>
              <a:latin typeface="+mn-lt"/>
            </a:endParaRPr>
          </a:p>
        </p:txBody>
      </p:sp>
      <p:sp>
        <p:nvSpPr>
          <p:cNvPr id="16" name="Rechteck 15"/>
          <p:cNvSpPr/>
          <p:nvPr/>
        </p:nvSpPr>
        <p:spPr>
          <a:xfrm>
            <a:off x="825649" y="1896915"/>
            <a:ext cx="2880000" cy="1624251"/>
          </a:xfrm>
          <a:prstGeom prst="rect">
            <a:avLst/>
          </a:prstGeom>
          <a:solidFill>
            <a:srgbClr val="ED6E00">
              <a:alpha val="7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1200" b="1" dirty="0"/>
          </a:p>
          <a:p>
            <a:pPr algn="ctr"/>
            <a:r>
              <a:rPr lang="de-DE" sz="1200" b="1" dirty="0"/>
              <a:t>Auslandstrimester</a:t>
            </a:r>
          </a:p>
          <a:p>
            <a:pPr algn="ctr"/>
            <a:endParaRPr lang="de-DE" sz="1000" dirty="0"/>
          </a:p>
          <a:p>
            <a:pPr algn="ctr"/>
            <a:r>
              <a:rPr lang="de-DE" sz="1000" dirty="0"/>
              <a:t>7. Trimester (HT) im Bachelor, </a:t>
            </a:r>
            <a:br>
              <a:rPr lang="de-DE" sz="1000" dirty="0"/>
            </a:br>
            <a:r>
              <a:rPr lang="de-DE" sz="1000" dirty="0"/>
              <a:t>inkl. Anfertigung der Bachelorarbeit (10+12 ECTS)</a:t>
            </a:r>
          </a:p>
          <a:p>
            <a:pPr algn="ctr"/>
            <a:endParaRPr lang="de-DE" sz="300" dirty="0"/>
          </a:p>
          <a:p>
            <a:pPr algn="ctr"/>
            <a:r>
              <a:rPr lang="de-DE" sz="1000" dirty="0"/>
              <a:t>3. Trimester (HT) im Master </a:t>
            </a:r>
            <a:br>
              <a:rPr lang="de-DE" sz="1000" dirty="0"/>
            </a:br>
            <a:r>
              <a:rPr lang="de-DE" sz="1000" dirty="0"/>
              <a:t>(ca. 22 ECTS)</a:t>
            </a:r>
          </a:p>
          <a:p>
            <a:pPr algn="ctr"/>
            <a:endParaRPr lang="de-DE" sz="300" dirty="0"/>
          </a:p>
          <a:p>
            <a:pPr algn="ctr"/>
            <a:r>
              <a:rPr lang="de-DE" sz="1000" dirty="0"/>
              <a:t>(ggf. auch Möglichkeiten im WT/FT)</a:t>
            </a:r>
          </a:p>
        </p:txBody>
      </p:sp>
      <p:sp>
        <p:nvSpPr>
          <p:cNvPr id="17" name="Rechteck 16"/>
          <p:cNvSpPr/>
          <p:nvPr/>
        </p:nvSpPr>
        <p:spPr>
          <a:xfrm>
            <a:off x="825649" y="3521165"/>
            <a:ext cx="2880000" cy="2160000"/>
          </a:xfrm>
          <a:prstGeom prst="rect">
            <a:avLst/>
          </a:prstGeom>
          <a:blipFill dpi="0" rotWithShape="1">
            <a:blip r:embed="rId4"/>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19" name="Rechteck 18"/>
          <p:cNvSpPr/>
          <p:nvPr/>
        </p:nvSpPr>
        <p:spPr>
          <a:xfrm>
            <a:off x="4932200" y="1863623"/>
            <a:ext cx="2880000" cy="1624250"/>
          </a:xfrm>
          <a:prstGeom prst="rect">
            <a:avLst/>
          </a:prstGeom>
          <a:solidFill>
            <a:srgbClr val="ED6E00">
              <a:alpha val="7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1200" b="1" dirty="0"/>
          </a:p>
          <a:p>
            <a:pPr algn="ctr"/>
            <a:r>
              <a:rPr lang="de-DE" sz="1200" b="1" dirty="0"/>
              <a:t>Anfertigung der Masterarbeit</a:t>
            </a:r>
          </a:p>
          <a:p>
            <a:pPr algn="ctr"/>
            <a:r>
              <a:rPr lang="de-DE" sz="1200" b="1" dirty="0"/>
              <a:t>im Ausland</a:t>
            </a:r>
          </a:p>
          <a:p>
            <a:pPr algn="ctr"/>
            <a:endParaRPr lang="de-DE" sz="1000" dirty="0"/>
          </a:p>
          <a:p>
            <a:pPr algn="ctr"/>
            <a:r>
              <a:rPr lang="de-DE" sz="1000" dirty="0"/>
              <a:t>5. Trimester im Master (FT)</a:t>
            </a:r>
          </a:p>
          <a:p>
            <a:pPr algn="ctr"/>
            <a:r>
              <a:rPr lang="de-DE" sz="1000" dirty="0"/>
              <a:t>(30 ECTS)</a:t>
            </a:r>
          </a:p>
        </p:txBody>
      </p:sp>
      <p:sp>
        <p:nvSpPr>
          <p:cNvPr id="13" name="Rechteck 12"/>
          <p:cNvSpPr/>
          <p:nvPr/>
        </p:nvSpPr>
        <p:spPr>
          <a:xfrm>
            <a:off x="4932200" y="3512305"/>
            <a:ext cx="2880000" cy="2160000"/>
          </a:xfrm>
          <a:prstGeom prst="rect">
            <a:avLst/>
          </a:prstGeom>
          <a:blipFill dpi="0" rotWithShape="1">
            <a:blip r:embed="rId5"/>
            <a:srcRect/>
            <a:stretch>
              <a:fillRect/>
            </a:stretch>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3" name="Textfeld 2">
            <a:extLst>
              <a:ext uri="{FF2B5EF4-FFF2-40B4-BE49-F238E27FC236}">
                <a16:creationId xmlns:a16="http://schemas.microsoft.com/office/drawing/2014/main" id="{3A4FF757-A616-4CD9-B206-958504D70EB5}"/>
              </a:ext>
            </a:extLst>
          </p:cNvPr>
          <p:cNvSpPr txBox="1"/>
          <p:nvPr/>
        </p:nvSpPr>
        <p:spPr>
          <a:xfrm>
            <a:off x="3923928" y="2254513"/>
            <a:ext cx="864096" cy="369332"/>
          </a:xfrm>
          <a:prstGeom prst="rect">
            <a:avLst/>
          </a:prstGeom>
          <a:noFill/>
        </p:spPr>
        <p:txBody>
          <a:bodyPr wrap="square" rtlCol="0">
            <a:spAutoFit/>
          </a:bodyPr>
          <a:lstStyle/>
          <a:p>
            <a:pPr algn="ctr"/>
            <a:r>
              <a:rPr lang="de-DE" b="1" dirty="0"/>
              <a:t>oder</a:t>
            </a:r>
          </a:p>
        </p:txBody>
      </p:sp>
    </p:spTree>
    <p:extLst>
      <p:ext uri="{BB962C8B-B14F-4D97-AF65-F5344CB8AC3E}">
        <p14:creationId xmlns:p14="http://schemas.microsoft.com/office/powerpoint/2010/main" val="266502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PARTNERHOCHSCHULEN | </a:t>
            </a:r>
            <a:br>
              <a:rPr lang="de-DE" sz="1800" b="1" spc="100" dirty="0">
                <a:solidFill>
                  <a:srgbClr val="ED6E00"/>
                </a:solidFill>
                <a:latin typeface="+mn-lt"/>
              </a:rPr>
            </a:br>
            <a:r>
              <a:rPr lang="de-DE" sz="1800" b="1" spc="100" dirty="0">
                <a:solidFill>
                  <a:srgbClr val="ED6E00"/>
                </a:solidFill>
                <a:latin typeface="+mn-lt"/>
              </a:rPr>
              <a:t>AUSLANDSTRIMESTER</a:t>
            </a: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15" name="Titel 1"/>
          <p:cNvSpPr txBox="1">
            <a:spLocks/>
          </p:cNvSpPr>
          <p:nvPr/>
        </p:nvSpPr>
        <p:spPr>
          <a:xfrm>
            <a:off x="611560" y="1307467"/>
            <a:ext cx="3744416" cy="47858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400" spc="100" dirty="0">
                <a:solidFill>
                  <a:schemeClr val="tx1">
                    <a:lumMod val="65000"/>
                    <a:lumOff val="35000"/>
                  </a:schemeClr>
                </a:solidFill>
              </a:rPr>
              <a:t>Längeres Auslandsstudium </a:t>
            </a:r>
            <a:br>
              <a:rPr lang="de-DE" sz="1400" spc="100" dirty="0">
                <a:solidFill>
                  <a:schemeClr val="tx1">
                    <a:lumMod val="65000"/>
                    <a:lumOff val="35000"/>
                  </a:schemeClr>
                </a:solidFill>
              </a:rPr>
            </a:br>
            <a:r>
              <a:rPr lang="de-DE" sz="1400" spc="100" dirty="0">
                <a:solidFill>
                  <a:schemeClr val="tx1">
                    <a:lumMod val="65000"/>
                    <a:lumOff val="35000"/>
                  </a:schemeClr>
                </a:solidFill>
              </a:rPr>
              <a:t>(3-6 M) im Rahmen von </a:t>
            </a:r>
            <a:r>
              <a:rPr lang="de-DE" sz="1400" b="1" spc="100" dirty="0">
                <a:solidFill>
                  <a:schemeClr val="tx1">
                    <a:lumMod val="65000"/>
                    <a:lumOff val="35000"/>
                  </a:schemeClr>
                </a:solidFill>
              </a:rPr>
              <a:t>Austauschprogrammen</a:t>
            </a:r>
            <a:r>
              <a:rPr lang="de-DE" sz="1400" spc="100" dirty="0">
                <a:solidFill>
                  <a:schemeClr val="tx1">
                    <a:lumMod val="65000"/>
                    <a:lumOff val="35000"/>
                  </a:schemeClr>
                </a:solidFill>
              </a:rPr>
              <a:t> </a:t>
            </a:r>
          </a:p>
          <a:p>
            <a:pPr algn="l"/>
            <a:r>
              <a:rPr lang="de-DE" sz="1400" spc="100" dirty="0">
                <a:solidFill>
                  <a:schemeClr val="tx1">
                    <a:lumMod val="65000"/>
                    <a:lumOff val="35000"/>
                  </a:schemeClr>
                </a:solidFill>
              </a:rPr>
              <a:t>mit Partnerinstitutionen innerhalb (außerhalb Europas nur wenn nicht zu kostspielig und im Rahmen u.a. von </a:t>
            </a:r>
            <a:r>
              <a:rPr lang="de-DE" sz="1400" spc="100" dirty="0">
                <a:solidFill>
                  <a:schemeClr val="tx1">
                    <a:lumMod val="65000"/>
                    <a:lumOff val="35000"/>
                  </a:schemeClr>
                </a:solidFill>
                <a:hlinkClick r:id="rId4"/>
              </a:rPr>
              <a:t>Erasmus+</a:t>
            </a:r>
            <a:r>
              <a:rPr lang="de-DE" sz="1400" spc="100" dirty="0">
                <a:solidFill>
                  <a:schemeClr val="tx1">
                    <a:lumMod val="65000"/>
                    <a:lumOff val="35000"/>
                  </a:schemeClr>
                </a:solidFill>
              </a:rPr>
              <a:t>) werden ab jetzt aufgrund deren höheren Kosten </a:t>
            </a:r>
            <a:r>
              <a:rPr lang="de-DE" sz="1400" b="1" spc="100" dirty="0">
                <a:solidFill>
                  <a:schemeClr val="tx1">
                    <a:lumMod val="65000"/>
                    <a:lumOff val="35000"/>
                  </a:schemeClr>
                </a:solidFill>
              </a:rPr>
              <a:t>in Ausnahmefällen </a:t>
            </a:r>
            <a:r>
              <a:rPr lang="de-DE" sz="1400" spc="100" dirty="0">
                <a:solidFill>
                  <a:schemeClr val="tx1">
                    <a:lumMod val="65000"/>
                    <a:lumOff val="35000"/>
                  </a:schemeClr>
                </a:solidFill>
              </a:rPr>
              <a:t>genehmigt!</a:t>
            </a:r>
          </a:p>
          <a:p>
            <a:pPr algn="l"/>
            <a:endParaRPr lang="de-DE" sz="1400" spc="100" dirty="0">
              <a:solidFill>
                <a:schemeClr val="tx1">
                  <a:lumMod val="65000"/>
                  <a:lumOff val="35000"/>
                </a:schemeClr>
              </a:solidFill>
            </a:endParaRPr>
          </a:p>
          <a:p>
            <a:pPr algn="l"/>
            <a:r>
              <a:rPr lang="de-DE" sz="1400" spc="100" dirty="0">
                <a:solidFill>
                  <a:schemeClr val="tx1">
                    <a:lumMod val="65000"/>
                    <a:lumOff val="35000"/>
                  </a:schemeClr>
                </a:solidFill>
              </a:rPr>
              <a:t>Weltweit verfügen wir </a:t>
            </a:r>
            <a:r>
              <a:rPr lang="de-DE" sz="1400" b="1" spc="100" dirty="0">
                <a:solidFill>
                  <a:schemeClr val="tx1">
                    <a:lumMod val="65000"/>
                    <a:lumOff val="35000"/>
                  </a:schemeClr>
                </a:solidFill>
              </a:rPr>
              <a:t>über 80 Kooperationen in 39 Ländern </a:t>
            </a:r>
            <a:r>
              <a:rPr lang="de-DE" sz="1400" spc="100" dirty="0">
                <a:solidFill>
                  <a:schemeClr val="tx1">
                    <a:lumMod val="65000"/>
                    <a:lumOff val="35000"/>
                  </a:schemeClr>
                </a:solidFill>
              </a:rPr>
              <a:t>auf Universitäts- sowie Fakultätsebene, darunter </a:t>
            </a:r>
            <a:r>
              <a:rPr lang="de-DE" sz="1400" b="1" spc="100" dirty="0">
                <a:solidFill>
                  <a:schemeClr val="tx1">
                    <a:lumMod val="65000"/>
                    <a:lumOff val="35000"/>
                  </a:schemeClr>
                </a:solidFill>
              </a:rPr>
              <a:t>ca. 30 im Fachbereich SOWI + KUWI</a:t>
            </a:r>
          </a:p>
          <a:p>
            <a:pPr algn="l"/>
            <a:endParaRPr lang="de-DE" sz="1400" spc="100" dirty="0">
              <a:solidFill>
                <a:schemeClr val="tx1">
                  <a:lumMod val="65000"/>
                  <a:lumOff val="35000"/>
                </a:schemeClr>
              </a:solidFill>
            </a:endParaRPr>
          </a:p>
          <a:p>
            <a:pPr algn="l"/>
            <a:r>
              <a:rPr lang="de-DE" sz="1400" spc="100" dirty="0">
                <a:solidFill>
                  <a:schemeClr val="tx1">
                    <a:lumMod val="65000"/>
                    <a:lumOff val="35000"/>
                  </a:schemeClr>
                </a:solidFill>
                <a:hlinkClick r:id="rId5"/>
              </a:rPr>
              <a:t>www.unibw.de/internationales/partnerhochschulen</a:t>
            </a:r>
            <a:endParaRPr lang="de-DE" sz="1400" spc="100" dirty="0">
              <a:solidFill>
                <a:schemeClr val="tx1">
                  <a:lumMod val="65000"/>
                  <a:lumOff val="35000"/>
                </a:schemeClr>
              </a:solidFill>
            </a:endParaRPr>
          </a:p>
        </p:txBody>
      </p:sp>
      <p:pic>
        <p:nvPicPr>
          <p:cNvPr id="4" name="Grafik 3"/>
          <p:cNvPicPr>
            <a:picLocks noChangeAspect="1"/>
          </p:cNvPicPr>
          <p:nvPr/>
        </p:nvPicPr>
        <p:blipFill rotWithShape="1">
          <a:blip r:embed="rId6"/>
          <a:srcRect t="4348"/>
          <a:stretch/>
        </p:blipFill>
        <p:spPr>
          <a:xfrm>
            <a:off x="4499992" y="1283352"/>
            <a:ext cx="3240000" cy="454848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420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pic>
        <p:nvPicPr>
          <p:cNvPr id="5" name="Grafik 4"/>
          <p:cNvPicPr>
            <a:picLocks noChangeAspect="1"/>
          </p:cNvPicPr>
          <p:nvPr/>
        </p:nvPicPr>
        <p:blipFill>
          <a:blip r:embed="rId4"/>
          <a:stretch>
            <a:fillRect/>
          </a:stretch>
        </p:blipFill>
        <p:spPr>
          <a:xfrm>
            <a:off x="413547" y="1340768"/>
            <a:ext cx="8279281" cy="4392488"/>
          </a:xfrm>
          <a:prstGeom prst="rect">
            <a:avLst/>
          </a:prstGeom>
        </p:spPr>
      </p:pic>
      <p:sp>
        <p:nvSpPr>
          <p:cNvPr id="13"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PARTNERHOCHSCHULEN | </a:t>
            </a:r>
            <a:br>
              <a:rPr lang="de-DE" sz="1800" b="1" spc="100" dirty="0">
                <a:solidFill>
                  <a:srgbClr val="ED6E00"/>
                </a:solidFill>
                <a:latin typeface="+mn-lt"/>
              </a:rPr>
            </a:br>
            <a:r>
              <a:rPr lang="de-DE" sz="1800" b="1" spc="100" dirty="0">
                <a:solidFill>
                  <a:srgbClr val="ED6E00"/>
                </a:solidFill>
                <a:latin typeface="+mn-lt"/>
              </a:rPr>
              <a:t>AUSLANDSTRIMESTER</a:t>
            </a:r>
          </a:p>
        </p:txBody>
      </p:sp>
    </p:spTree>
    <p:extLst>
      <p:ext uri="{BB962C8B-B14F-4D97-AF65-F5344CB8AC3E}">
        <p14:creationId xmlns:p14="http://schemas.microsoft.com/office/powerpoint/2010/main" val="318851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PRAKTIKA AN MILITÄRATTACHÉSTÄBEN SOWIE BEIM NATO HQ SACT in Norfolk, VA, </a:t>
            </a:r>
            <a:r>
              <a:rPr lang="de-DE" sz="1800" b="1" spc="100" dirty="0" smtClean="0">
                <a:solidFill>
                  <a:srgbClr val="ED6E00"/>
                </a:solidFill>
                <a:latin typeface="+mn-lt"/>
              </a:rPr>
              <a:t>USA</a:t>
            </a:r>
            <a:br>
              <a:rPr lang="de-DE" sz="1800" b="1" spc="100" dirty="0" smtClean="0">
                <a:solidFill>
                  <a:srgbClr val="ED6E00"/>
                </a:solidFill>
                <a:latin typeface="+mn-lt"/>
              </a:rPr>
            </a:br>
            <a:r>
              <a:rPr lang="de-DE" sz="1800" b="1" spc="100" dirty="0" smtClean="0">
                <a:solidFill>
                  <a:srgbClr val="ED6E00"/>
                </a:solidFill>
                <a:latin typeface="+mn-lt"/>
              </a:rPr>
              <a:t>NEU: Truppenpraktika in Frankreich</a:t>
            </a:r>
            <a:endParaRPr lang="de-DE" sz="1800" b="1" spc="100" dirty="0">
              <a:solidFill>
                <a:srgbClr val="ED6E00"/>
              </a:solidFill>
              <a:latin typeface="+mn-lt"/>
            </a:endParaRP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7" name="Titel 1">
            <a:extLst>
              <a:ext uri="{FF2B5EF4-FFF2-40B4-BE49-F238E27FC236}">
                <a16:creationId xmlns:a16="http://schemas.microsoft.com/office/drawing/2014/main" id="{98C59989-5F16-4E90-AC65-A0B55248FAFC}"/>
              </a:ext>
            </a:extLst>
          </p:cNvPr>
          <p:cNvSpPr txBox="1">
            <a:spLocks/>
          </p:cNvSpPr>
          <p:nvPr/>
        </p:nvSpPr>
        <p:spPr>
          <a:xfrm>
            <a:off x="827584" y="1916831"/>
            <a:ext cx="7272808" cy="39604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spc="100" dirty="0">
                <a:solidFill>
                  <a:schemeClr val="tx1">
                    <a:lumMod val="65000"/>
                    <a:lumOff val="35000"/>
                  </a:schemeClr>
                </a:solidFill>
              </a:rPr>
              <a:t>SONDERVERFAHREN</a:t>
            </a:r>
            <a:endParaRPr lang="de-DE" sz="1400" b="1" spc="100" dirty="0">
              <a:solidFill>
                <a:schemeClr val="tx1">
                  <a:lumMod val="65000"/>
                  <a:lumOff val="35000"/>
                </a:schemeClr>
              </a:solidFill>
            </a:endParaRPr>
          </a:p>
          <a:p>
            <a:pPr algn="l"/>
            <a:endParaRPr lang="de-DE" sz="1400" b="1" spc="100"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de-DE" sz="1400" spc="100" dirty="0">
                <a:solidFill>
                  <a:schemeClr val="tx1">
                    <a:lumMod val="65000"/>
                    <a:lumOff val="35000"/>
                  </a:schemeClr>
                </a:solidFill>
              </a:rPr>
              <a:t>Auslandsbüros der Bundeswehr-Universitäten erhalten Anfang/Mitte Oktober eine Übersicht über die im folgenden Kalenderjahr zur Verfügung stehenden Praktikumsplätze</a:t>
            </a:r>
          </a:p>
          <a:p>
            <a:pPr marL="285750" indent="-285750" algn="l">
              <a:lnSpc>
                <a:spcPct val="150000"/>
              </a:lnSpc>
              <a:buFont typeface="Wingdings" panose="05000000000000000000" pitchFamily="2" charset="2"/>
              <a:buChar char="§"/>
            </a:pPr>
            <a:r>
              <a:rPr lang="de-DE" sz="1400" spc="100" dirty="0">
                <a:solidFill>
                  <a:schemeClr val="tx1">
                    <a:lumMod val="65000"/>
                    <a:lumOff val="35000"/>
                  </a:schemeClr>
                </a:solidFill>
              </a:rPr>
              <a:t>Aufteilung der zur Verfügung stehenden Praktikumsplätze zwischen den beiden </a:t>
            </a:r>
            <a:r>
              <a:rPr lang="de-DE" sz="1400" spc="100" dirty="0" smtClean="0">
                <a:solidFill>
                  <a:schemeClr val="tx1">
                    <a:lumMod val="65000"/>
                    <a:lumOff val="35000"/>
                  </a:schemeClr>
                </a:solidFill>
              </a:rPr>
              <a:t>Bundeswehr-Universitäten</a:t>
            </a:r>
          </a:p>
          <a:p>
            <a:pPr marL="285750" indent="-285750" algn="l">
              <a:lnSpc>
                <a:spcPct val="150000"/>
              </a:lnSpc>
              <a:buFont typeface="Wingdings" panose="05000000000000000000" pitchFamily="2" charset="2"/>
              <a:buChar char="§"/>
            </a:pPr>
            <a:r>
              <a:rPr lang="de-DE" sz="1400" i="1" spc="100" dirty="0" smtClean="0">
                <a:solidFill>
                  <a:srgbClr val="FF0000"/>
                </a:solidFill>
              </a:rPr>
              <a:t>Neu: 5 Truppenpraktika in Französischen Einheiten</a:t>
            </a:r>
            <a:endParaRPr lang="de-DE" sz="1400" i="1" spc="100" dirty="0">
              <a:solidFill>
                <a:srgbClr val="FF0000"/>
              </a:solidFill>
            </a:endParaRPr>
          </a:p>
          <a:p>
            <a:pPr marL="285750" indent="-285750" algn="l">
              <a:lnSpc>
                <a:spcPct val="150000"/>
              </a:lnSpc>
              <a:buFont typeface="Wingdings" panose="05000000000000000000" pitchFamily="2" charset="2"/>
              <a:buChar char="§"/>
            </a:pPr>
            <a:r>
              <a:rPr lang="de-DE" sz="1400" spc="100" dirty="0">
                <a:solidFill>
                  <a:schemeClr val="tx1">
                    <a:lumMod val="65000"/>
                    <a:lumOff val="35000"/>
                  </a:schemeClr>
                </a:solidFill>
              </a:rPr>
              <a:t>Bekanntmachung über Auslandsbüro/Auslandsbeauftragte</a:t>
            </a:r>
          </a:p>
          <a:p>
            <a:pPr marL="285750" indent="-285750" algn="l">
              <a:lnSpc>
                <a:spcPct val="150000"/>
              </a:lnSpc>
              <a:buFont typeface="Wingdings" panose="05000000000000000000" pitchFamily="2" charset="2"/>
              <a:buChar char="§"/>
            </a:pPr>
            <a:r>
              <a:rPr lang="de-DE" sz="1400" spc="100" dirty="0">
                <a:solidFill>
                  <a:schemeClr val="tx1">
                    <a:lumMod val="65000"/>
                    <a:lumOff val="35000"/>
                  </a:schemeClr>
                </a:solidFill>
              </a:rPr>
              <a:t>Bewerbung der Studierenden über reguläres Bewerbungsverfahren des Auslandsbüros</a:t>
            </a:r>
          </a:p>
          <a:p>
            <a:pPr marL="285750" indent="-285750" algn="l">
              <a:lnSpc>
                <a:spcPct val="150000"/>
              </a:lnSpc>
              <a:buFont typeface="Wingdings" panose="05000000000000000000" pitchFamily="2" charset="2"/>
              <a:buChar char="§"/>
            </a:pPr>
            <a:r>
              <a:rPr lang="de-DE" sz="1400" spc="100" dirty="0">
                <a:solidFill>
                  <a:schemeClr val="tx1">
                    <a:lumMod val="65000"/>
                    <a:lumOff val="35000"/>
                  </a:schemeClr>
                </a:solidFill>
              </a:rPr>
              <a:t>nur bei Anrechnung als Pflichtpraktikum möglich!</a:t>
            </a:r>
          </a:p>
          <a:p>
            <a:pPr marL="285750" indent="-285750" algn="l">
              <a:lnSpc>
                <a:spcPct val="150000"/>
              </a:lnSpc>
              <a:buFont typeface="Wingdings" panose="05000000000000000000" pitchFamily="2" charset="2"/>
              <a:buChar char="§"/>
            </a:pPr>
            <a:endParaRPr lang="de-DE" sz="1400" spc="100" dirty="0">
              <a:solidFill>
                <a:schemeClr val="tx1">
                  <a:lumMod val="65000"/>
                  <a:lumOff val="35000"/>
                </a:schemeClr>
              </a:solidFill>
            </a:endParaRPr>
          </a:p>
          <a:p>
            <a:pPr marL="285750" indent="-285750" algn="l">
              <a:lnSpc>
                <a:spcPct val="150000"/>
              </a:lnSpc>
              <a:buFont typeface="Wingdings" panose="05000000000000000000" pitchFamily="2" charset="2"/>
              <a:buChar char="§"/>
            </a:pPr>
            <a:r>
              <a:rPr lang="de-DE" sz="1400" b="1" spc="100" dirty="0">
                <a:solidFill>
                  <a:schemeClr val="tx1">
                    <a:lumMod val="65000"/>
                    <a:lumOff val="35000"/>
                  </a:schemeClr>
                </a:solidFill>
              </a:rPr>
              <a:t>Diese Aufenthalte werden ab jetzt aufgrund ihres Finanzierungsmodus bevorzugt genehmigt!</a:t>
            </a:r>
          </a:p>
          <a:p>
            <a:pPr marL="285750" indent="-285750" algn="l">
              <a:lnSpc>
                <a:spcPct val="150000"/>
              </a:lnSpc>
              <a:buFont typeface="Wingdings" panose="05000000000000000000" pitchFamily="2" charset="2"/>
              <a:buChar char="§"/>
            </a:pPr>
            <a:endParaRPr lang="de-DE" sz="1400" spc="100" dirty="0">
              <a:solidFill>
                <a:schemeClr val="tx1">
                  <a:lumMod val="65000"/>
                  <a:lumOff val="35000"/>
                </a:schemeClr>
              </a:solidFill>
            </a:endParaRPr>
          </a:p>
          <a:p>
            <a:pPr algn="l"/>
            <a:endParaRPr lang="de-DE" sz="1400" spc="100" dirty="0">
              <a:solidFill>
                <a:schemeClr val="tx1">
                  <a:lumMod val="65000"/>
                  <a:lumOff val="35000"/>
                </a:schemeClr>
              </a:solidFill>
            </a:endParaRPr>
          </a:p>
        </p:txBody>
      </p:sp>
    </p:spTree>
    <p:extLst>
      <p:ext uri="{BB962C8B-B14F-4D97-AF65-F5344CB8AC3E}">
        <p14:creationId xmlns:p14="http://schemas.microsoft.com/office/powerpoint/2010/main" val="1202753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68333" y="604067"/>
            <a:ext cx="6828003" cy="675506"/>
          </a:xfrm>
        </p:spPr>
        <p:txBody>
          <a:bodyPr>
            <a:noAutofit/>
          </a:bodyPr>
          <a:lstStyle/>
          <a:p>
            <a:pPr algn="l"/>
            <a:r>
              <a:rPr lang="de-DE" sz="1800" b="1" spc="100" dirty="0">
                <a:solidFill>
                  <a:srgbClr val="ED6E00"/>
                </a:solidFill>
                <a:latin typeface="+mn-lt"/>
              </a:rPr>
              <a:t>ZEITLICHER ABLAUF</a:t>
            </a:r>
          </a:p>
        </p:txBody>
      </p:sp>
      <p:cxnSp>
        <p:nvCxnSpPr>
          <p:cNvPr id="6" name="Gerade Verbindung 5"/>
          <p:cNvCxnSpPr/>
          <p:nvPr/>
        </p:nvCxnSpPr>
        <p:spPr>
          <a:xfrm flipH="1">
            <a:off x="827584" y="604067"/>
            <a:ext cx="6600372"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877272"/>
            <a:ext cx="2304257" cy="432048"/>
          </a:xfrm>
          <a:prstGeom prst="rect">
            <a:avLst/>
          </a:prstGeom>
        </p:spPr>
      </p:pic>
      <p:sp>
        <p:nvSpPr>
          <p:cNvPr id="3" name="Pfeil nach rechts 2"/>
          <p:cNvSpPr/>
          <p:nvPr/>
        </p:nvSpPr>
        <p:spPr>
          <a:xfrm>
            <a:off x="833604" y="2579072"/>
            <a:ext cx="2160000" cy="1584176"/>
          </a:xfrm>
          <a:prstGeom prst="rightArrow">
            <a:avLst/>
          </a:prstGeom>
          <a:solidFill>
            <a:srgbClr val="ED6E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chemeClr val="bg1"/>
                </a:solidFill>
              </a:rPr>
              <a:t>im Vorfeld: </a:t>
            </a:r>
            <a:r>
              <a:rPr lang="de-DE" sz="1200" b="1" dirty="0">
                <a:solidFill>
                  <a:schemeClr val="bg1"/>
                </a:solidFill>
              </a:rPr>
              <a:t>INFORMIEREN &amp; VORBEREITEN</a:t>
            </a:r>
          </a:p>
        </p:txBody>
      </p:sp>
      <p:sp>
        <p:nvSpPr>
          <p:cNvPr id="7" name="Pfeil nach rechts 6"/>
          <p:cNvSpPr/>
          <p:nvPr/>
        </p:nvSpPr>
        <p:spPr>
          <a:xfrm>
            <a:off x="3131840" y="2601173"/>
            <a:ext cx="2160000" cy="1584176"/>
          </a:xfrm>
          <a:prstGeom prst="rightArrow">
            <a:avLst/>
          </a:prstGeom>
          <a:solidFill>
            <a:srgbClr val="ED6E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chemeClr val="bg1"/>
                </a:solidFill>
              </a:rPr>
              <a:t>Herbst des Vorjahres: </a:t>
            </a:r>
            <a:r>
              <a:rPr lang="de-DE" sz="1200" b="1" dirty="0">
                <a:solidFill>
                  <a:schemeClr val="bg1"/>
                </a:solidFill>
              </a:rPr>
              <a:t>BEWERBEN</a:t>
            </a:r>
          </a:p>
        </p:txBody>
      </p:sp>
      <p:sp>
        <p:nvSpPr>
          <p:cNvPr id="8" name="Pfeil nach rechts 7"/>
          <p:cNvSpPr/>
          <p:nvPr/>
        </p:nvSpPr>
        <p:spPr>
          <a:xfrm>
            <a:off x="6084168" y="2601173"/>
            <a:ext cx="2160000" cy="1584176"/>
          </a:xfrm>
          <a:prstGeom prst="rightArrow">
            <a:avLst/>
          </a:prstGeom>
          <a:solidFill>
            <a:srgbClr val="ED6E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chemeClr val="bg1"/>
                </a:solidFill>
              </a:rPr>
              <a:t>Darauffolgendes Kalenderjahr:</a:t>
            </a:r>
          </a:p>
          <a:p>
            <a:r>
              <a:rPr lang="de-DE" sz="1200" b="1" dirty="0">
                <a:solidFill>
                  <a:schemeClr val="bg1"/>
                </a:solidFill>
              </a:rPr>
              <a:t>AUSLANDS-AUFENTHALT</a:t>
            </a:r>
          </a:p>
        </p:txBody>
      </p:sp>
      <p:sp>
        <p:nvSpPr>
          <p:cNvPr id="9" name="Titel 1"/>
          <p:cNvSpPr txBox="1">
            <a:spLocks/>
          </p:cNvSpPr>
          <p:nvPr/>
        </p:nvSpPr>
        <p:spPr>
          <a:xfrm>
            <a:off x="768333" y="1279574"/>
            <a:ext cx="6828003" cy="8914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400" spc="100" dirty="0">
                <a:solidFill>
                  <a:schemeClr val="tx1">
                    <a:lumMod val="65000"/>
                    <a:lumOff val="35000"/>
                  </a:schemeClr>
                </a:solidFill>
                <a:latin typeface="+mn-lt"/>
              </a:rPr>
              <a:t>Jährlicher Bewerbungszeitraum für alle Aufenthaltsarten:</a:t>
            </a:r>
          </a:p>
          <a:p>
            <a:pPr algn="l"/>
            <a:endParaRPr lang="de-DE" sz="1400" b="1" spc="100" dirty="0">
              <a:solidFill>
                <a:srgbClr val="ED6E00"/>
              </a:solidFill>
              <a:latin typeface="+mn-lt"/>
            </a:endParaRPr>
          </a:p>
          <a:p>
            <a:pPr algn="l"/>
            <a:r>
              <a:rPr lang="de-DE" sz="1400" b="1" spc="100" dirty="0">
                <a:solidFill>
                  <a:srgbClr val="ED6E00"/>
                </a:solidFill>
                <a:latin typeface="+mn-lt"/>
              </a:rPr>
              <a:t>Mitte September bis Ende Oktober oder Anfang November</a:t>
            </a:r>
            <a:endParaRPr lang="de-DE" sz="1400" b="1" spc="100" dirty="0">
              <a:solidFill>
                <a:schemeClr val="tx1">
                  <a:lumMod val="65000"/>
                  <a:lumOff val="35000"/>
                </a:schemeClr>
              </a:solidFill>
              <a:latin typeface="+mn-lt"/>
            </a:endParaRPr>
          </a:p>
        </p:txBody>
      </p:sp>
      <p:sp>
        <p:nvSpPr>
          <p:cNvPr id="10" name="Titel 1"/>
          <p:cNvSpPr txBox="1">
            <a:spLocks/>
          </p:cNvSpPr>
          <p:nvPr/>
        </p:nvSpPr>
        <p:spPr>
          <a:xfrm>
            <a:off x="827584" y="4745386"/>
            <a:ext cx="7404067" cy="7997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indent="-228600" algn="l">
              <a:lnSpc>
                <a:spcPct val="150000"/>
              </a:lnSpc>
              <a:buAutoNum type="arabicPeriod"/>
            </a:pPr>
            <a:r>
              <a:rPr lang="de-DE" sz="1200" i="1" spc="100" dirty="0">
                <a:solidFill>
                  <a:schemeClr val="tx1">
                    <a:lumMod val="65000"/>
                    <a:lumOff val="35000"/>
                  </a:schemeClr>
                </a:solidFill>
                <a:latin typeface="+mn-lt"/>
              </a:rPr>
              <a:t>Möglichkeit einer Mobilität für Studienanfänger*innen </a:t>
            </a:r>
            <a:r>
              <a:rPr lang="de-DE" sz="1200" i="1" spc="100" dirty="0" smtClean="0">
                <a:solidFill>
                  <a:schemeClr val="tx1">
                    <a:lumMod val="65000"/>
                    <a:lumOff val="35000"/>
                  </a:schemeClr>
                </a:solidFill>
                <a:latin typeface="+mn-lt"/>
              </a:rPr>
              <a:t>2024:</a:t>
            </a:r>
            <a:r>
              <a:rPr lang="de-DE" sz="1200" i="1" spc="100" dirty="0">
                <a:solidFill>
                  <a:schemeClr val="tx1">
                    <a:lumMod val="65000"/>
                    <a:lumOff val="35000"/>
                  </a:schemeClr>
                </a:solidFill>
                <a:latin typeface="+mn-lt"/>
              </a:rPr>
              <a:t/>
            </a:r>
            <a:br>
              <a:rPr lang="de-DE" sz="1200" i="1" spc="100" dirty="0">
                <a:solidFill>
                  <a:schemeClr val="tx1">
                    <a:lumMod val="65000"/>
                    <a:lumOff val="35000"/>
                  </a:schemeClr>
                </a:solidFill>
                <a:latin typeface="+mn-lt"/>
              </a:rPr>
            </a:br>
            <a:r>
              <a:rPr lang="de-DE" sz="1200" i="1" spc="100" dirty="0">
                <a:solidFill>
                  <a:schemeClr val="tx1">
                    <a:lumMod val="65000"/>
                    <a:lumOff val="35000"/>
                  </a:schemeClr>
                </a:solidFill>
                <a:latin typeface="+mn-lt"/>
              </a:rPr>
              <a:t>Auslandsaufenthalt im Jahr </a:t>
            </a:r>
            <a:r>
              <a:rPr lang="de-DE" sz="1200" i="1" spc="100" dirty="0" smtClean="0">
                <a:solidFill>
                  <a:schemeClr val="tx1">
                    <a:lumMod val="65000"/>
                    <a:lumOff val="35000"/>
                  </a:schemeClr>
                </a:solidFill>
                <a:latin typeface="+mn-lt"/>
              </a:rPr>
              <a:t>2026</a:t>
            </a:r>
            <a:endParaRPr lang="de-DE" sz="1200" i="1" spc="100" dirty="0">
              <a:solidFill>
                <a:schemeClr val="tx1">
                  <a:lumMod val="65000"/>
                  <a:lumOff val="35000"/>
                </a:schemeClr>
              </a:solidFill>
              <a:latin typeface="+mn-lt"/>
            </a:endParaRPr>
          </a:p>
          <a:p>
            <a:pPr algn="l">
              <a:lnSpc>
                <a:spcPct val="150000"/>
              </a:lnSpc>
            </a:pPr>
            <a:r>
              <a:rPr lang="de-DE" sz="1200" i="1" spc="100" dirty="0">
                <a:solidFill>
                  <a:schemeClr val="tx1">
                    <a:lumMod val="65000"/>
                    <a:lumOff val="35000"/>
                  </a:schemeClr>
                </a:solidFill>
                <a:latin typeface="+mn-lt"/>
              </a:rPr>
              <a:t>(B</a:t>
            </a:r>
            <a:r>
              <a:rPr lang="de-DE" sz="1200" i="1" spc="100" dirty="0">
                <a:solidFill>
                  <a:schemeClr val="tx1">
                    <a:lumMod val="65000"/>
                    <a:lumOff val="35000"/>
                  </a:schemeClr>
                </a:solidFill>
                <a:latin typeface="+mn-lt"/>
                <a:sym typeface="Wingdings" panose="05000000000000000000" pitchFamily="2" charset="2"/>
              </a:rPr>
              <a:t>ewerbungsfrist: </a:t>
            </a:r>
            <a:r>
              <a:rPr lang="de-DE" sz="1200" i="1" spc="100" dirty="0" smtClean="0">
                <a:solidFill>
                  <a:schemeClr val="tx1">
                    <a:lumMod val="65000"/>
                    <a:lumOff val="35000"/>
                  </a:schemeClr>
                </a:solidFill>
                <a:latin typeface="+mn-lt"/>
                <a:sym typeface="Wingdings" panose="05000000000000000000" pitchFamily="2" charset="2"/>
              </a:rPr>
              <a:t>Anfang </a:t>
            </a:r>
            <a:r>
              <a:rPr lang="de-DE" sz="1200" i="1" spc="100" dirty="0">
                <a:solidFill>
                  <a:schemeClr val="tx1">
                    <a:lumMod val="65000"/>
                    <a:lumOff val="35000"/>
                  </a:schemeClr>
                </a:solidFill>
                <a:latin typeface="+mn-lt"/>
                <a:sym typeface="Wingdings" panose="05000000000000000000" pitchFamily="2" charset="2"/>
              </a:rPr>
              <a:t>November 2025)</a:t>
            </a:r>
            <a:endParaRPr lang="de-DE" sz="1200" i="1" spc="100" dirty="0">
              <a:solidFill>
                <a:schemeClr val="tx1">
                  <a:lumMod val="65000"/>
                  <a:lumOff val="35000"/>
                </a:schemeClr>
              </a:solidFill>
              <a:latin typeface="+mn-lt"/>
            </a:endParaRPr>
          </a:p>
        </p:txBody>
      </p:sp>
      <p:sp>
        <p:nvSpPr>
          <p:cNvPr id="4" name="Textfeld 3"/>
          <p:cNvSpPr txBox="1"/>
          <p:nvPr/>
        </p:nvSpPr>
        <p:spPr>
          <a:xfrm>
            <a:off x="3057055" y="3797403"/>
            <a:ext cx="1399674" cy="553998"/>
          </a:xfrm>
          <a:prstGeom prst="rect">
            <a:avLst/>
          </a:prstGeom>
          <a:noFill/>
        </p:spPr>
        <p:txBody>
          <a:bodyPr wrap="square" rtlCol="0">
            <a:spAutoFit/>
          </a:bodyPr>
          <a:lstStyle/>
          <a:p>
            <a:r>
              <a:rPr lang="de-DE" sz="1000" dirty="0">
                <a:solidFill>
                  <a:schemeClr val="tx1">
                    <a:lumMod val="65000"/>
                    <a:lumOff val="35000"/>
                  </a:schemeClr>
                </a:solidFill>
              </a:rPr>
              <a:t>inkl. Akademischer und Militärischer Zustimmungen</a:t>
            </a:r>
          </a:p>
        </p:txBody>
      </p:sp>
      <p:sp>
        <p:nvSpPr>
          <p:cNvPr id="5" name="Rechteck 4">
            <a:extLst>
              <a:ext uri="{FF2B5EF4-FFF2-40B4-BE49-F238E27FC236}">
                <a16:creationId xmlns:a16="http://schemas.microsoft.com/office/drawing/2014/main" id="{47AE6C01-628B-4B44-BD4E-6E247A0226D4}"/>
              </a:ext>
            </a:extLst>
          </p:cNvPr>
          <p:cNvSpPr/>
          <p:nvPr/>
        </p:nvSpPr>
        <p:spPr>
          <a:xfrm>
            <a:off x="5459695" y="2601173"/>
            <a:ext cx="460734" cy="15820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1200" dirty="0">
                <a:solidFill>
                  <a:schemeClr val="bg1"/>
                </a:solidFill>
              </a:rPr>
              <a:t>AUSWAHL-VERFAHREN</a:t>
            </a:r>
          </a:p>
        </p:txBody>
      </p:sp>
      <p:sp>
        <p:nvSpPr>
          <p:cNvPr id="13" name="Textfeld 12"/>
          <p:cNvSpPr txBox="1"/>
          <p:nvPr/>
        </p:nvSpPr>
        <p:spPr>
          <a:xfrm>
            <a:off x="5997035" y="3797403"/>
            <a:ext cx="1431444" cy="246221"/>
          </a:xfrm>
          <a:prstGeom prst="rect">
            <a:avLst/>
          </a:prstGeom>
          <a:noFill/>
        </p:spPr>
        <p:txBody>
          <a:bodyPr wrap="square" rtlCol="0">
            <a:spAutoFit/>
          </a:bodyPr>
          <a:lstStyle/>
          <a:p>
            <a:pPr algn="ctr"/>
            <a:r>
              <a:rPr lang="de-DE" sz="1000" b="1" dirty="0">
                <a:solidFill>
                  <a:srgbClr val="92D050"/>
                </a:solidFill>
              </a:rPr>
              <a:t>bei Genehmigung</a:t>
            </a:r>
          </a:p>
        </p:txBody>
      </p:sp>
    </p:spTree>
    <p:extLst>
      <p:ext uri="{BB962C8B-B14F-4D97-AF65-F5344CB8AC3E}">
        <p14:creationId xmlns:p14="http://schemas.microsoft.com/office/powerpoint/2010/main" val="4227938341"/>
      </p:ext>
    </p:extLst>
  </p:cSld>
  <p:clrMapOvr>
    <a:masterClrMapping/>
  </p:clrMapOvr>
</p:sld>
</file>

<file path=ppt/theme/theme1.xml><?xml version="1.0" encoding="utf-8"?>
<a:theme xmlns:a="http://schemas.openxmlformats.org/drawingml/2006/main" name="Larissa">
  <a:themeElements>
    <a:clrScheme name="Hyperlink blau">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66FF"/>
      </a:hlink>
      <a:folHlink>
        <a:srgbClr val="0066FF"/>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869</Words>
  <Application>Microsoft Office PowerPoint</Application>
  <PresentationFormat>Bildschirmpräsentation (4:3)</PresentationFormat>
  <Paragraphs>169</Paragraphs>
  <Slides>14</Slides>
  <Notes>14</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14</vt:i4>
      </vt:variant>
    </vt:vector>
  </HeadingPairs>
  <TitlesOfParts>
    <vt:vector size="21" baseType="lpstr">
      <vt:lpstr>Arial</vt:lpstr>
      <vt:lpstr>Calibri</vt:lpstr>
      <vt:lpstr>Calibri Light</vt:lpstr>
      <vt:lpstr>Verdana</vt:lpstr>
      <vt:lpstr>Wingdings</vt:lpstr>
      <vt:lpstr>Larissa</vt:lpstr>
      <vt:lpstr>Benutzerdefiniertes Design</vt:lpstr>
      <vt:lpstr>PowerPoint-Präsentation</vt:lpstr>
      <vt:lpstr>PowerPoint-Präsentation</vt:lpstr>
      <vt:lpstr>MOBILITÄTSFENSTER IN SOWI</vt:lpstr>
      <vt:lpstr>MOBILITÄTSFENSTER IN SOWI</vt:lpstr>
      <vt:lpstr>MOBILITÄTSFENSTER IN KUWI</vt:lpstr>
      <vt:lpstr>PARTNERHOCHSCHULEN |  AUSLANDSTRIMESTER</vt:lpstr>
      <vt:lpstr>PARTNERHOCHSCHULEN |  AUSLANDSTRIMESTER</vt:lpstr>
      <vt:lpstr>PRAKTIKA AN MILITÄRATTACHÉSTÄBEN SOWIE BEIM NATO HQ SACT in Norfolk, VA, USA NEU: Truppenpraktika in Frankreich</vt:lpstr>
      <vt:lpstr>ZEITLICHER ABLAUF</vt:lpstr>
      <vt:lpstr>BEWERBUNG UND AUSWAHL</vt:lpstr>
      <vt:lpstr>REISEORGANISATION UND FINANZIERUNG</vt:lpstr>
      <vt:lpstr>WEITERE INFORMATIONEN, INSPIRATIONEN UND ANSPRECHPARTNER*INNEN</vt:lpstr>
      <vt:lpstr>WEITERE INFORMATIONEN, INSPIRATIONEN UND ANSPRECHPARTNER*INNEN</vt:lpstr>
      <vt:lpstr>VIELEN DANK FÜR IHR INTERESSE!  </vt:lpstr>
    </vt:vector>
  </TitlesOfParts>
  <Company>Rz UniBwM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Auslandsaufenthalte für Studierende der UniBw München</dc:title>
  <dc:creator>Melina Rosa Saur</dc:creator>
  <cp:lastModifiedBy>Alexandra Bettag</cp:lastModifiedBy>
  <cp:revision>751</cp:revision>
  <cp:lastPrinted>2020-09-10T12:27:56Z</cp:lastPrinted>
  <dcterms:created xsi:type="dcterms:W3CDTF">2014-05-08T11:35:52Z</dcterms:created>
  <dcterms:modified xsi:type="dcterms:W3CDTF">2024-06-10T14:45:34Z</dcterms:modified>
</cp:coreProperties>
</file>